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5" r:id="rId19"/>
    <p:sldId id="276" r:id="rId20"/>
    <p:sldId id="277" r:id="rId21"/>
    <p:sldId id="278" r:id="rId22"/>
    <p:sldId id="279" r:id="rId23"/>
    <p:sldId id="272" r:id="rId24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方正喵呜体" panose="02010600010101010101" pitchFamily="2" charset="-122"/>
      <p:regular r:id="rId2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1152" y="8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bg1">
              <a:alpha val="67000"/>
            </a:schemeClr>
          </a:solidFill>
        </p:spPr>
        <p:txBody>
          <a:bodyPr anchor="b"/>
          <a:lstStyle>
            <a:lvl1pPr algn="ctr">
              <a:defRPr sz="6000">
                <a:ln w="3175">
                  <a:solidFill>
                    <a:schemeClr val="tx1">
                      <a:alpha val="60000"/>
                    </a:schemeClr>
                  </a:solidFill>
                </a:ln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solidFill>
            <a:schemeClr val="bg1">
              <a:alpha val="67000"/>
            </a:schemeClr>
          </a:solidFill>
        </p:spPr>
        <p:txBody>
          <a:bodyPr/>
          <a:lstStyle>
            <a:lvl1pPr marL="0" indent="0" algn="ctr">
              <a:buNone/>
              <a:defRPr sz="2400">
                <a:ln w="3175">
                  <a:solidFill>
                    <a:schemeClr val="tx1">
                      <a:alpha val="60000"/>
                    </a:schemeClr>
                  </a:solidFill>
                </a:ln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solidFill>
            <a:schemeClr val="bg1">
              <a:alpha val="67000"/>
            </a:schemeClr>
          </a:solidFill>
        </p:spPr>
        <p:txBody>
          <a:bodyPr/>
          <a:lstStyle>
            <a:lvl1pPr>
              <a:defRPr>
                <a:ln w="3175">
                  <a:solidFill>
                    <a:schemeClr val="tx1">
                      <a:alpha val="60000"/>
                    </a:schemeClr>
                  </a:solidFill>
                </a:ln>
              </a:defRPr>
            </a:lvl1pPr>
          </a:lstStyle>
          <a:p>
            <a:fld id="{D997B5FA-0921-464F-AAE1-844C04324D75}" type="datetimeFigureOut">
              <a:rPr lang="zh-CN" altLang="en-US" smtClean="0"/>
              <a:pPr/>
              <a:t>2016-07-25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solidFill>
            <a:schemeClr val="bg1">
              <a:alpha val="67000"/>
            </a:schemeClr>
          </a:solidFill>
        </p:spPr>
        <p:txBody>
          <a:bodyPr/>
          <a:lstStyle>
            <a:lvl1pPr>
              <a:defRPr>
                <a:ln w="3175">
                  <a:solidFill>
                    <a:schemeClr val="tx1">
                      <a:alpha val="60000"/>
                    </a:schemeClr>
                  </a:solidFill>
                </a:ln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solidFill>
            <a:schemeClr val="bg1">
              <a:alpha val="67000"/>
            </a:schemeClr>
          </a:solidFill>
        </p:spPr>
        <p:txBody>
          <a:bodyPr/>
          <a:lstStyle>
            <a:lvl1pPr>
              <a:defRPr>
                <a:ln w="3175">
                  <a:solidFill>
                    <a:schemeClr val="tx1">
                      <a:alpha val="60000"/>
                    </a:schemeClr>
                  </a:solidFill>
                </a:ln>
              </a:defRPr>
            </a:lvl1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2016-07-25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2016-07-25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67000"/>
            </a:schemeClr>
          </a:solidFill>
        </p:spPr>
        <p:txBody>
          <a:bodyPr/>
          <a:lstStyle>
            <a:lvl1pPr>
              <a:defRPr>
                <a:ln w="6350">
                  <a:solidFill>
                    <a:schemeClr val="tx1">
                      <a:alpha val="54000"/>
                    </a:schemeClr>
                  </a:solidFill>
                </a:ln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solidFill>
            <a:schemeClr val="bg1">
              <a:alpha val="67000"/>
            </a:schemeClr>
          </a:solidFill>
        </p:spPr>
        <p:txBody>
          <a:bodyPr/>
          <a:lstStyle>
            <a:lvl1pPr>
              <a:defRPr>
                <a:ln w="6350">
                  <a:solidFill>
                    <a:schemeClr val="tx1">
                      <a:alpha val="54000"/>
                    </a:schemeClr>
                  </a:solidFill>
                </a:ln>
              </a:defRPr>
            </a:lvl1pPr>
            <a:lvl2pPr>
              <a:defRPr>
                <a:ln w="6350">
                  <a:solidFill>
                    <a:schemeClr val="tx1">
                      <a:alpha val="54000"/>
                    </a:schemeClr>
                  </a:solidFill>
                </a:ln>
              </a:defRPr>
            </a:lvl2pPr>
            <a:lvl3pPr>
              <a:defRPr>
                <a:ln w="6350">
                  <a:solidFill>
                    <a:schemeClr val="tx1">
                      <a:alpha val="54000"/>
                    </a:schemeClr>
                  </a:solidFill>
                </a:ln>
              </a:defRPr>
            </a:lvl3pPr>
            <a:lvl4pPr>
              <a:defRPr>
                <a:ln w="6350">
                  <a:solidFill>
                    <a:schemeClr val="tx1">
                      <a:alpha val="54000"/>
                    </a:schemeClr>
                  </a:solidFill>
                </a:ln>
              </a:defRPr>
            </a:lvl4pPr>
            <a:lvl5pPr>
              <a:defRPr>
                <a:ln w="6350">
                  <a:solidFill>
                    <a:schemeClr val="tx1">
                      <a:alpha val="54000"/>
                    </a:schemeClr>
                  </a:solidFill>
                </a:ln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solidFill>
            <a:schemeClr val="bg1">
              <a:alpha val="67000"/>
            </a:schemeClr>
          </a:solidFill>
        </p:spPr>
        <p:txBody>
          <a:bodyPr/>
          <a:lstStyle>
            <a:lvl1pPr>
              <a:defRPr>
                <a:ln w="6350">
                  <a:solidFill>
                    <a:schemeClr val="tx1">
                      <a:alpha val="54000"/>
                    </a:schemeClr>
                  </a:solidFill>
                </a:ln>
              </a:defRPr>
            </a:lvl1pPr>
          </a:lstStyle>
          <a:p>
            <a:fld id="{D997B5FA-0921-464F-AAE1-844C04324D75}" type="datetimeFigureOut">
              <a:rPr lang="zh-CN" altLang="en-US" smtClean="0"/>
              <a:pPr/>
              <a:t>2016-07-25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solidFill>
            <a:schemeClr val="bg1">
              <a:alpha val="67000"/>
            </a:schemeClr>
          </a:solidFill>
        </p:spPr>
        <p:txBody>
          <a:bodyPr/>
          <a:lstStyle>
            <a:lvl1pPr>
              <a:defRPr>
                <a:ln w="6350">
                  <a:solidFill>
                    <a:schemeClr val="tx1">
                      <a:alpha val="54000"/>
                    </a:schemeClr>
                  </a:solidFill>
                </a:ln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solidFill>
            <a:schemeClr val="bg1">
              <a:alpha val="67000"/>
            </a:schemeClr>
          </a:solidFill>
        </p:spPr>
        <p:txBody>
          <a:bodyPr/>
          <a:lstStyle>
            <a:lvl1pPr>
              <a:defRPr>
                <a:ln w="6350">
                  <a:solidFill>
                    <a:schemeClr val="tx1">
                      <a:alpha val="54000"/>
                    </a:schemeClr>
                  </a:solidFill>
                </a:ln>
              </a:defRPr>
            </a:lvl1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2016-07-25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2016-07-25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2016-07-25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2016-07-25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2016-07-25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2016-07-25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2016-07-25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2016-07-25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ln>
            <a:solidFill>
              <a:schemeClr val="tx1">
                <a:alpha val="54000"/>
              </a:schemeClr>
            </a:solidFill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lang="zh-CN" altLang="en-US" sz="4400" kern="1200" smtClean="0">
          <a:ln>
            <a:solidFill>
              <a:schemeClr val="tx1">
                <a:alpha val="54000"/>
              </a:schemeClr>
            </a:solidFill>
          </a:ln>
          <a:solidFill>
            <a:schemeClr val="tx1"/>
          </a:solidFill>
          <a:latin typeface="+mj-lt"/>
          <a:ea typeface="+mj-ea"/>
          <a:cs typeface="+mj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lang="zh-CN" altLang="en-US" sz="24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lang="zh-CN" altLang="en-US" sz="20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lang="zh-CN" altLang="en-US" sz="18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lang="zh-CN" altLang="en-U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开头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" y="-2540"/>
            <a:ext cx="12185650" cy="6910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67790" y="949008"/>
            <a:ext cx="9144000" cy="2387600"/>
          </a:xfrm>
        </p:spPr>
        <p:txBody>
          <a:bodyPr/>
          <a:lstStyle/>
          <a:p>
            <a:r>
              <a:rPr lang="en-US" altLang="zh-CN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CH</a:t>
            </a:r>
            <a:r>
              <a:rPr lang="zh-CN" alt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の完美图论教室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285615" y="3651568"/>
            <a:ext cx="9144000" cy="1655762"/>
          </a:xfrm>
        </p:spPr>
        <p:txBody>
          <a:bodyPr/>
          <a:lstStyle/>
          <a:p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-------</a:t>
            </a:r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崔浩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45" y="-10795"/>
            <a:ext cx="12200255" cy="914971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998970" y="-10795"/>
            <a:ext cx="5193030" cy="646331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ln w="3175">
                  <a:solidFill>
                    <a:schemeClr val="tx1">
                      <a:alpha val="7800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东方二分匹配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75303" y="477520"/>
            <a:ext cx="11405420" cy="6001643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ln w="3175">
                  <a:solidFill>
                    <a:schemeClr val="tx1">
                      <a:alpha val="7800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defRPr>
            </a:lvl1pPr>
          </a:lstStyle>
          <a:p>
            <a:r>
              <a:rPr lang="zh-CN" altLang="en-US" sz="2400" dirty="0">
                <a:sym typeface="+mn-lt"/>
              </a:rPr>
              <a:t>什么是二分图？就是能黑白染色的图！什么是能黑白染色的图？就是能把点都染成黑白两种颜色并且相连的点不能颜色相同的图！</a:t>
            </a:r>
          </a:p>
          <a:p>
            <a:r>
              <a:rPr lang="zh-CN" altLang="en-US" sz="2400" dirty="0">
                <a:sym typeface="+mn-lt"/>
              </a:rPr>
              <a:t>求解算法：匈牙利算法！</a:t>
            </a:r>
          </a:p>
          <a:p>
            <a:r>
              <a:rPr lang="zh-CN" altLang="en-US" sz="2400" dirty="0">
                <a:sym typeface="+mn-lt"/>
              </a:rPr>
              <a:t>每次找到一条增广路增广！</a:t>
            </a:r>
          </a:p>
          <a:p>
            <a:r>
              <a:rPr lang="zh-CN" altLang="en-US" sz="2400" dirty="0">
                <a:sym typeface="+mn-lt"/>
              </a:rPr>
              <a:t>算法效率：</a:t>
            </a:r>
            <a:r>
              <a:rPr lang="en-US" altLang="zh-CN" sz="2400" dirty="0">
                <a:sym typeface="+mn-lt"/>
              </a:rPr>
              <a:t>o(nm)!</a:t>
            </a:r>
          </a:p>
          <a:p>
            <a:r>
              <a:rPr lang="zh-CN" altLang="en-US" sz="2400" dirty="0">
                <a:sym typeface="+mn-lt"/>
              </a:rPr>
              <a:t>代码：</a:t>
            </a:r>
          </a:p>
          <a:p>
            <a:r>
              <a:rPr lang="zh-CN" altLang="en-US" sz="2400" dirty="0">
                <a:sym typeface="+mn-lt"/>
              </a:rPr>
              <a:t>bool find(int x){</a:t>
            </a:r>
          </a:p>
          <a:p>
            <a:r>
              <a:rPr lang="zh-CN" altLang="en-US" sz="2400" dirty="0">
                <a:sym typeface="+mn-lt"/>
              </a:rPr>
              <a:t>    for (int i=1;i&lt;=m;i++) {</a:t>
            </a:r>
          </a:p>
          <a:p>
            <a:r>
              <a:rPr lang="zh-CN" altLang="en-US" sz="2400" dirty="0">
                <a:sym typeface="+mn-lt"/>
              </a:rPr>
              <a:t>        if (!flag[i]&amp;&amp;b[x][i]) {</a:t>
            </a:r>
          </a:p>
          <a:p>
            <a:r>
              <a:rPr lang="zh-CN" altLang="en-US" sz="2400" dirty="0">
                <a:sym typeface="+mn-lt"/>
              </a:rPr>
              <a:t>            flag[i]=true;</a:t>
            </a:r>
          </a:p>
          <a:p>
            <a:r>
              <a:rPr lang="zh-CN" altLang="en-US" sz="2400" dirty="0">
                <a:sym typeface="+mn-lt"/>
              </a:rPr>
              <a:t>            if (result[i]==0||find(result[i])){</a:t>
            </a:r>
          </a:p>
          <a:p>
            <a:r>
              <a:rPr lang="zh-CN" altLang="en-US" sz="2400" dirty="0">
                <a:sym typeface="+mn-lt"/>
              </a:rPr>
              <a:t>                result[i]=x;</a:t>
            </a:r>
          </a:p>
          <a:p>
            <a:r>
              <a:rPr lang="zh-CN" altLang="en-US" sz="2400" dirty="0">
                <a:sym typeface="+mn-lt"/>
              </a:rPr>
              <a:t>                return true;</a:t>
            </a:r>
          </a:p>
          <a:p>
            <a:r>
              <a:rPr lang="zh-CN" altLang="en-US" sz="2400" dirty="0">
                <a:sym typeface="+mn-lt"/>
              </a:rPr>
              <a:t>            </a:t>
            </a:r>
            <a:r>
              <a:rPr lang="en-US" altLang="zh-CN" sz="2400" dirty="0">
                <a:sym typeface="+mn-lt"/>
              </a:rPr>
              <a:t>}</a:t>
            </a:r>
            <a:r>
              <a:rPr lang="zh-CN" altLang="en-US" sz="2400" dirty="0">
                <a:sym typeface="+mn-lt"/>
              </a:rPr>
              <a:t>}}</a:t>
            </a:r>
          </a:p>
          <a:p>
            <a:r>
              <a:rPr lang="zh-CN" altLang="en-US" sz="2400" dirty="0">
                <a:sym typeface="+mn-lt"/>
              </a:rPr>
              <a:t>    return false;</a:t>
            </a:r>
          </a:p>
          <a:p>
            <a:r>
              <a:rPr lang="zh-CN" altLang="en-US" sz="2400" dirty="0">
                <a:sym typeface="+mn-lt"/>
              </a:rPr>
              <a:t>}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988685" y="2167255"/>
            <a:ext cx="5208905" cy="4524315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ln w="3175">
                  <a:solidFill>
                    <a:schemeClr val="tx1">
                      <a:alpha val="7800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外部引用：</a:t>
            </a:r>
            <a:r>
              <a:rPr lang="en-US" altLang="zh-CN" dirty="0">
                <a:sym typeface="+mn-lt"/>
              </a:rPr>
              <a:t>	</a:t>
            </a:r>
            <a:r>
              <a:rPr lang="zh-CN" altLang="en-US" dirty="0">
                <a:sym typeface="+mn-lt"/>
              </a:rPr>
              <a:t>for (int i=1;i&lt;=n;i++)</a:t>
            </a:r>
          </a:p>
          <a:p>
            <a:r>
              <a:rPr lang="zh-CN" altLang="en-US" dirty="0">
                <a:sym typeface="+mn-lt"/>
              </a:rPr>
              <a:t>        </a:t>
            </a:r>
            <a:r>
              <a:rPr lang="en-US" altLang="zh-CN" dirty="0">
                <a:sym typeface="+mn-lt"/>
              </a:rPr>
              <a:t>		</a:t>
            </a:r>
            <a:r>
              <a:rPr lang="zh-CN" altLang="en-US" dirty="0">
                <a:sym typeface="+mn-lt"/>
              </a:rPr>
              <a:t>{</a:t>
            </a:r>
          </a:p>
          <a:p>
            <a:r>
              <a:rPr lang="zh-CN" altLang="en-US" dirty="0">
                <a:sym typeface="+mn-lt"/>
              </a:rPr>
              <a:t>       </a:t>
            </a:r>
            <a:r>
              <a:rPr lang="en-US" altLang="zh-CN" dirty="0">
                <a:sym typeface="+mn-lt"/>
              </a:rPr>
              <a:t>		</a:t>
            </a:r>
            <a:r>
              <a:rPr lang="zh-CN" altLang="en-US" dirty="0">
                <a:sym typeface="+mn-lt"/>
              </a:rPr>
              <a:t>     memset(flag,0,sizeof(flag));</a:t>
            </a:r>
          </a:p>
          <a:p>
            <a:r>
              <a:rPr lang="zh-CN" altLang="en-US" dirty="0">
                <a:sym typeface="+mn-lt"/>
              </a:rPr>
              <a:t>            </a:t>
            </a:r>
            <a:r>
              <a:rPr lang="en-US" altLang="zh-CN" dirty="0">
                <a:sym typeface="+mn-lt"/>
              </a:rPr>
              <a:t>		     </a:t>
            </a:r>
            <a:r>
              <a:rPr lang="zh-CN" altLang="en-US" dirty="0">
                <a:sym typeface="+mn-lt"/>
              </a:rPr>
              <a:t>if (find(i)) ans++;</a:t>
            </a:r>
          </a:p>
          <a:p>
            <a:r>
              <a:rPr lang="zh-CN" altLang="en-US" dirty="0">
                <a:sym typeface="+mn-lt"/>
              </a:rPr>
              <a:t>       </a:t>
            </a:r>
            <a:r>
              <a:rPr lang="en-US" altLang="zh-CN" dirty="0">
                <a:sym typeface="+mn-lt"/>
              </a:rPr>
              <a:t>	</a:t>
            </a:r>
            <a:r>
              <a:rPr lang="zh-CN" altLang="en-US" dirty="0">
                <a:sym typeface="+mn-lt"/>
              </a:rPr>
              <a:t> </a:t>
            </a:r>
            <a:r>
              <a:rPr lang="en-US" altLang="zh-CN" dirty="0">
                <a:sym typeface="+mn-lt"/>
              </a:rPr>
              <a:t>	</a:t>
            </a:r>
            <a:r>
              <a:rPr lang="zh-CN" altLang="en-US" dirty="0">
                <a:sym typeface="+mn-lt"/>
              </a:rPr>
              <a:t>}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" y="-3810"/>
            <a:ext cx="12233275" cy="764730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131695" y="3113405"/>
            <a:ext cx="7788910" cy="2860675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ln w="3175">
                  <a:solidFill>
                    <a:schemeClr val="tx1">
                      <a:alpha val="7800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     </a:t>
            </a:r>
            <a:r>
              <a:rPr lang="zh-CN" altLang="en-US" dirty="0">
                <a:sym typeface="+mn-lt"/>
              </a:rPr>
              <a:t>终章：エリュシオンに网络流</a:t>
            </a:r>
          </a:p>
          <a:p>
            <a:endParaRPr lang="zh-CN" altLang="en-US" dirty="0">
              <a:sym typeface="+mn-lt"/>
            </a:endParaRPr>
          </a:p>
          <a:p>
            <a:endParaRPr lang="zh-CN" altLang="en-US" dirty="0">
              <a:sym typeface="+mn-lt"/>
            </a:endParaRPr>
          </a:p>
          <a:p>
            <a:r>
              <a:rPr lang="zh-CN" altLang="en-US" dirty="0">
                <a:sym typeface="+mn-lt"/>
              </a:rPr>
              <a:t>（翻译：在乐土中洒下网络流。。什么鬼管他呢。。。）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65" y="-17145"/>
            <a:ext cx="12230735" cy="76434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875280" y="198755"/>
            <a:ext cx="6951345" cy="645160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ln w="3175">
                  <a:solidFill>
                    <a:schemeClr val="tx1">
                      <a:alpha val="7800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天罚「</a:t>
            </a:r>
            <a:r>
              <a:rPr lang="en-US" altLang="zh-CN" dirty="0" err="1">
                <a:sym typeface="+mn-lt"/>
              </a:rPr>
              <a:t>Maxflow</a:t>
            </a:r>
            <a:r>
              <a:rPr lang="zh-CN" altLang="en-US" dirty="0">
                <a:sym typeface="+mn-lt"/>
              </a:rPr>
              <a:t> Of </a:t>
            </a:r>
            <a:r>
              <a:rPr lang="en-US" altLang="zh-CN" dirty="0">
                <a:sym typeface="+mn-lt"/>
              </a:rPr>
              <a:t>Network</a:t>
            </a:r>
            <a:r>
              <a:rPr lang="zh-CN" altLang="en-US" dirty="0">
                <a:sym typeface="+mn-lt"/>
              </a:rPr>
              <a:t>」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99085" y="811778"/>
            <a:ext cx="7369175" cy="6186309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ln w="3175">
                  <a:solidFill>
                    <a:schemeClr val="tx1">
                      <a:alpha val="7800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defRPr>
            </a:lvl1pPr>
          </a:lstStyle>
          <a:p>
            <a:r>
              <a:rPr lang="zh-CN" altLang="zh-CN" dirty="0">
                <a:sym typeface="+mn-lt"/>
              </a:rPr>
              <a:t>最大流问题的科学描述：</a:t>
            </a:r>
          </a:p>
          <a:p>
            <a:r>
              <a:rPr lang="zh-CN" altLang="zh-CN" dirty="0">
                <a:sym typeface="+mn-lt"/>
              </a:rPr>
              <a:t>如下图所示，s是源点，t为汇点，每条边上数字的含义是边能够允许流过的最大流量。可以将边看成管道，0/3代表该管道每秒最多能通过3个单位的流量，0代表当前流量。最大流问题即是说，从s点到t点，最大允许流量是多少？</a:t>
            </a:r>
          </a:p>
          <a:p>
            <a:endParaRPr lang="zh-CN" altLang="zh-CN" dirty="0">
              <a:sym typeface="+mn-lt"/>
            </a:endParaRPr>
          </a:p>
          <a:p>
            <a:r>
              <a:rPr lang="zh-CN" altLang="zh-CN" dirty="0">
                <a:sym typeface="+mn-lt"/>
              </a:rPr>
              <a:t>最小割等于最大流！最小割常用来表示选择关系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9225" y="3310890"/>
            <a:ext cx="4348480" cy="25825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" y="-13970"/>
            <a:ext cx="12315825" cy="70389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199005" y="3035935"/>
            <a:ext cx="8620125" cy="1214755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ln w="3175">
                  <a:solidFill>
                    <a:schemeClr val="tx1">
                      <a:alpha val="7800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同样是找增广路！</a:t>
            </a:r>
          </a:p>
          <a:p>
            <a:r>
              <a:rPr lang="en-US" altLang="zh-CN" dirty="0" err="1">
                <a:sym typeface="+mn-lt"/>
              </a:rPr>
              <a:t>isap</a:t>
            </a:r>
            <a:r>
              <a:rPr lang="zh-CN" altLang="en-US" dirty="0">
                <a:sym typeface="+mn-lt"/>
              </a:rPr>
              <a:t>，</a:t>
            </a:r>
            <a:r>
              <a:rPr lang="en-US" altLang="zh-CN" dirty="0" err="1">
                <a:sym typeface="+mn-lt"/>
              </a:rPr>
              <a:t>dinic</a:t>
            </a:r>
            <a:r>
              <a:rPr lang="zh-CN" altLang="en-US" dirty="0">
                <a:sym typeface="+mn-lt"/>
              </a:rPr>
              <a:t>，</a:t>
            </a:r>
            <a:r>
              <a:rPr lang="en-US" altLang="zh-CN" dirty="0">
                <a:sym typeface="+mn-lt"/>
              </a:rPr>
              <a:t>km</a:t>
            </a:r>
            <a:r>
              <a:rPr lang="zh-CN" altLang="en-US" dirty="0">
                <a:sym typeface="+mn-lt"/>
              </a:rPr>
              <a:t>随便套板子就好了！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"/>
            <a:ext cx="12217400" cy="76358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915160" y="889000"/>
            <a:ext cx="7454900" cy="666115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ln w="3175">
                  <a:solidFill>
                    <a:schemeClr val="tx1">
                      <a:alpha val="7800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神罚「年幼的</a:t>
            </a:r>
            <a:r>
              <a:rPr lang="en-US" altLang="zh-CN" dirty="0" err="1">
                <a:sym typeface="+mn-lt"/>
              </a:rPr>
              <a:t>Mincost</a:t>
            </a:r>
            <a:r>
              <a:rPr lang="zh-CN" altLang="en-US" dirty="0">
                <a:sym typeface="+mn-lt"/>
              </a:rPr>
              <a:t> </a:t>
            </a:r>
            <a:r>
              <a:rPr lang="en-US" altLang="zh-CN" dirty="0" err="1">
                <a:sym typeface="+mn-lt"/>
              </a:rPr>
              <a:t>Maxflow</a:t>
            </a:r>
            <a:r>
              <a:rPr lang="zh-CN" altLang="en-US" dirty="0">
                <a:sym typeface="+mn-lt"/>
              </a:rPr>
              <a:t>」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37197" y="2058035"/>
            <a:ext cx="11343005" cy="4524315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ln w="3175">
                  <a:solidFill>
                    <a:schemeClr val="tx1">
                      <a:alpha val="7800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现在多了个费用的概念，那我们建边的时候也要有费用的概念！正向为</a:t>
            </a:r>
            <a:r>
              <a:rPr lang="en-US" altLang="zh-CN" dirty="0">
                <a:sym typeface="+mn-lt"/>
              </a:rPr>
              <a:t>w</a:t>
            </a:r>
            <a:r>
              <a:rPr lang="zh-CN" altLang="en-US" dirty="0">
                <a:sym typeface="+mn-lt"/>
              </a:rPr>
              <a:t>，反向为</a:t>
            </a:r>
            <a:r>
              <a:rPr lang="en-US" altLang="zh-CN" dirty="0">
                <a:sym typeface="+mn-lt"/>
              </a:rPr>
              <a:t>-w</a:t>
            </a:r>
            <a:r>
              <a:rPr lang="zh-CN" altLang="en-US" dirty="0">
                <a:sym typeface="+mn-lt"/>
              </a:rPr>
              <a:t>！</a:t>
            </a:r>
          </a:p>
          <a:p>
            <a:endParaRPr lang="zh-CN" altLang="en-US" dirty="0">
              <a:sym typeface="+mn-lt"/>
            </a:endParaRPr>
          </a:p>
          <a:p>
            <a:r>
              <a:rPr lang="zh-CN" altLang="en-US" dirty="0">
                <a:sym typeface="+mn-lt"/>
              </a:rPr>
              <a:t>费用流在最近的比赛中经常用到。。。。不知道为什么。。。</a:t>
            </a:r>
          </a:p>
          <a:p>
            <a:endParaRPr lang="zh-CN" altLang="en-US" dirty="0">
              <a:sym typeface="+mn-lt"/>
            </a:endParaRPr>
          </a:p>
          <a:p>
            <a:r>
              <a:rPr lang="zh-CN" altLang="en-US" dirty="0">
                <a:sym typeface="+mn-lt"/>
              </a:rPr>
              <a:t>求增广路的过程使用</a:t>
            </a:r>
            <a:r>
              <a:rPr lang="en-US" altLang="zh-CN" dirty="0" err="1">
                <a:sym typeface="+mn-lt"/>
              </a:rPr>
              <a:t>spfa</a:t>
            </a:r>
            <a:r>
              <a:rPr lang="zh-CN" altLang="en-US" dirty="0">
                <a:sym typeface="+mn-lt"/>
              </a:rPr>
              <a:t>的过程！保证每条增广路最短，科学告诉我们这样求出来就是最小费用。。。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35" y="-15875"/>
            <a:ext cx="12207875" cy="76295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26185" y="293370"/>
            <a:ext cx="9723120" cy="666115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ln w="3175">
                  <a:solidFill>
                    <a:schemeClr val="tx1">
                      <a:alpha val="7800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冥符【紅色の无源汇の有上下的界の最小流】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13361" y="1196975"/>
            <a:ext cx="11981180" cy="5693866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ln w="3175">
                  <a:solidFill>
                    <a:schemeClr val="tx1">
                      <a:alpha val="7800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defRPr>
            </a:lvl1pPr>
          </a:lstStyle>
          <a:p>
            <a:r>
              <a:rPr lang="zh-CN" altLang="en-US" sz="2800" dirty="0">
                <a:sym typeface="+mn-lt"/>
              </a:rPr>
              <a:t>先要保证下界有流！</a:t>
            </a:r>
          </a:p>
          <a:p>
            <a:r>
              <a:rPr lang="zh-CN" altLang="en-US" sz="2800" dirty="0">
                <a:sym typeface="+mn-lt"/>
              </a:rPr>
              <a:t>思想：拆边，上下界为（</a:t>
            </a:r>
            <a:r>
              <a:rPr lang="en-US" altLang="zh-CN" sz="2800" dirty="0" err="1">
                <a:sym typeface="+mn-lt"/>
              </a:rPr>
              <a:t>a,b</a:t>
            </a:r>
            <a:r>
              <a:rPr lang="zh-CN" altLang="en-US" sz="2800" dirty="0">
                <a:sym typeface="+mn-lt"/>
              </a:rPr>
              <a:t>）的边拆成两条有上界的边</a:t>
            </a:r>
            <a:r>
              <a:rPr lang="en-US" altLang="zh-CN" sz="2800" dirty="0">
                <a:sym typeface="+mn-lt"/>
              </a:rPr>
              <a:t>a-b</a:t>
            </a:r>
            <a:r>
              <a:rPr lang="zh-CN" altLang="en-US" sz="2800" dirty="0">
                <a:sym typeface="+mn-lt"/>
              </a:rPr>
              <a:t>和</a:t>
            </a:r>
            <a:r>
              <a:rPr lang="en-US" altLang="zh-CN" sz="2800" dirty="0">
                <a:sym typeface="+mn-lt"/>
              </a:rPr>
              <a:t>b</a:t>
            </a:r>
            <a:r>
              <a:rPr lang="zh-CN" altLang="en-US" sz="2800" dirty="0">
                <a:sym typeface="+mn-lt"/>
              </a:rPr>
              <a:t>，保证</a:t>
            </a:r>
            <a:r>
              <a:rPr lang="en-US" altLang="zh-CN" sz="2800" dirty="0">
                <a:sym typeface="+mn-lt"/>
              </a:rPr>
              <a:t>b</a:t>
            </a:r>
            <a:r>
              <a:rPr lang="zh-CN" altLang="en-US" sz="2800" dirty="0">
                <a:sym typeface="+mn-lt"/>
              </a:rPr>
              <a:t>满流！</a:t>
            </a:r>
          </a:p>
          <a:p>
            <a:r>
              <a:rPr lang="zh-CN" altLang="en-US" sz="2800" dirty="0">
                <a:sym typeface="+mn-lt"/>
              </a:rPr>
              <a:t>做法</a:t>
            </a:r>
            <a:r>
              <a:rPr lang="en-US" altLang="zh-CN" sz="2800" dirty="0">
                <a:sym typeface="+mn-lt"/>
              </a:rPr>
              <a:t>:   对于每根管子有一个上界容量up和一个下界容量low，我们让这根管子的容量下界变为0，上界为up-low。可是这样做了的话流量就不守恒了，为了再次满足流量守恒，即每个节点"入流=</a:t>
            </a:r>
            <a:r>
              <a:rPr lang="en-US" altLang="zh-CN" sz="2800" dirty="0" err="1">
                <a:sym typeface="+mn-lt"/>
              </a:rPr>
              <a:t>出流</a:t>
            </a:r>
            <a:r>
              <a:rPr lang="en-US" altLang="zh-CN" sz="2800" dirty="0">
                <a:sym typeface="+mn-lt"/>
              </a:rPr>
              <a:t>”，</a:t>
            </a:r>
            <a:r>
              <a:rPr lang="en-US" altLang="zh-CN" sz="2800" dirty="0" err="1">
                <a:sym typeface="+mn-lt"/>
              </a:rPr>
              <a:t>我们增设一个超级源点st和一个超级终点sd。我们开设一个数组du</a:t>
            </a:r>
            <a:r>
              <a:rPr lang="en-US" altLang="zh-CN" sz="2800" dirty="0">
                <a:sym typeface="+mn-lt"/>
              </a:rPr>
              <a:t>[]</a:t>
            </a:r>
            <a:r>
              <a:rPr lang="en-US" altLang="zh-CN" sz="2800" dirty="0" err="1">
                <a:sym typeface="+mn-lt"/>
              </a:rPr>
              <a:t>来记录每个节点的流量情况</a:t>
            </a:r>
            <a:r>
              <a:rPr lang="en-US" altLang="zh-CN" sz="2800" dirty="0">
                <a:sym typeface="+mn-lt"/>
              </a:rPr>
              <a:t>。</a:t>
            </a:r>
          </a:p>
          <a:p>
            <a:endParaRPr lang="en-US" altLang="zh-CN" sz="2800" dirty="0">
              <a:sym typeface="+mn-lt"/>
            </a:endParaRPr>
          </a:p>
          <a:p>
            <a:r>
              <a:rPr lang="en-US" altLang="zh-CN" sz="2800" dirty="0">
                <a:sym typeface="+mn-lt"/>
              </a:rPr>
              <a:t>du[</a:t>
            </a:r>
            <a:r>
              <a:rPr lang="en-US" altLang="zh-CN" sz="2800" dirty="0" err="1">
                <a:sym typeface="+mn-lt"/>
              </a:rPr>
              <a:t>i</a:t>
            </a:r>
            <a:r>
              <a:rPr lang="en-US" altLang="zh-CN" sz="2800" dirty="0">
                <a:sym typeface="+mn-lt"/>
              </a:rPr>
              <a:t>]=in[</a:t>
            </a:r>
            <a:r>
              <a:rPr lang="en-US" altLang="zh-CN" sz="2800" dirty="0" err="1">
                <a:sym typeface="+mn-lt"/>
              </a:rPr>
              <a:t>i</a:t>
            </a:r>
            <a:r>
              <a:rPr lang="en-US" altLang="zh-CN" sz="2800" dirty="0">
                <a:sym typeface="+mn-lt"/>
              </a:rPr>
              <a:t>]（</a:t>
            </a:r>
            <a:r>
              <a:rPr lang="en-US" altLang="zh-CN" sz="2800" dirty="0" err="1">
                <a:sym typeface="+mn-lt"/>
              </a:rPr>
              <a:t>i节点所有入流下界之和</a:t>
            </a:r>
            <a:r>
              <a:rPr lang="en-US" altLang="zh-CN" sz="2800" dirty="0">
                <a:sym typeface="+mn-lt"/>
              </a:rPr>
              <a:t>）-out[</a:t>
            </a:r>
            <a:r>
              <a:rPr lang="en-US" altLang="zh-CN" sz="2800" dirty="0" err="1">
                <a:sym typeface="+mn-lt"/>
              </a:rPr>
              <a:t>i</a:t>
            </a:r>
            <a:r>
              <a:rPr lang="en-US" altLang="zh-CN" sz="2800" dirty="0">
                <a:sym typeface="+mn-lt"/>
              </a:rPr>
              <a:t>]（</a:t>
            </a:r>
            <a:r>
              <a:rPr lang="en-US" altLang="zh-CN" sz="2800" dirty="0" err="1">
                <a:sym typeface="+mn-lt"/>
              </a:rPr>
              <a:t>i节点所有出流下界之和</a:t>
            </a:r>
            <a:r>
              <a:rPr lang="en-US" altLang="zh-CN" sz="2800" dirty="0">
                <a:sym typeface="+mn-lt"/>
              </a:rPr>
              <a:t>）。</a:t>
            </a:r>
          </a:p>
          <a:p>
            <a:r>
              <a:rPr lang="en-US" altLang="zh-CN" sz="2800" dirty="0" err="1">
                <a:sym typeface="+mn-lt"/>
              </a:rPr>
              <a:t>当du</a:t>
            </a:r>
            <a:r>
              <a:rPr lang="en-US" altLang="zh-CN" sz="2800" dirty="0">
                <a:sym typeface="+mn-lt"/>
              </a:rPr>
              <a:t>[</a:t>
            </a:r>
            <a:r>
              <a:rPr lang="en-US" altLang="zh-CN" sz="2800" dirty="0" err="1">
                <a:sym typeface="+mn-lt"/>
              </a:rPr>
              <a:t>i</a:t>
            </a:r>
            <a:r>
              <a:rPr lang="en-US" altLang="zh-CN" sz="2800" dirty="0">
                <a:sym typeface="+mn-lt"/>
              </a:rPr>
              <a:t>]大于0的时候，st到i连一条流量为du[</a:t>
            </a:r>
            <a:r>
              <a:rPr lang="en-US" altLang="zh-CN" sz="2800" dirty="0" err="1">
                <a:sym typeface="+mn-lt"/>
              </a:rPr>
              <a:t>i</a:t>
            </a:r>
            <a:r>
              <a:rPr lang="en-US" altLang="zh-CN" sz="2800" dirty="0">
                <a:sym typeface="+mn-lt"/>
              </a:rPr>
              <a:t>]</a:t>
            </a:r>
            <a:r>
              <a:rPr lang="en-US" altLang="zh-CN" sz="2800" dirty="0" err="1">
                <a:sym typeface="+mn-lt"/>
              </a:rPr>
              <a:t>的边</a:t>
            </a:r>
            <a:r>
              <a:rPr lang="en-US" altLang="zh-CN" sz="2800" dirty="0">
                <a:sym typeface="+mn-lt"/>
              </a:rPr>
              <a:t>。</a:t>
            </a:r>
          </a:p>
          <a:p>
            <a:r>
              <a:rPr lang="en-US" altLang="zh-CN" sz="2800" dirty="0" err="1">
                <a:sym typeface="+mn-lt"/>
              </a:rPr>
              <a:t>当du</a:t>
            </a:r>
            <a:r>
              <a:rPr lang="en-US" altLang="zh-CN" sz="2800" dirty="0">
                <a:sym typeface="+mn-lt"/>
              </a:rPr>
              <a:t>[</a:t>
            </a:r>
            <a:r>
              <a:rPr lang="en-US" altLang="zh-CN" sz="2800" dirty="0" err="1">
                <a:sym typeface="+mn-lt"/>
              </a:rPr>
              <a:t>i</a:t>
            </a:r>
            <a:r>
              <a:rPr lang="en-US" altLang="zh-CN" sz="2800" dirty="0">
                <a:sym typeface="+mn-lt"/>
              </a:rPr>
              <a:t>]小于0的时候，i到sd连一条流量为-du[</a:t>
            </a:r>
            <a:r>
              <a:rPr lang="en-US" altLang="zh-CN" sz="2800" dirty="0" err="1">
                <a:sym typeface="+mn-lt"/>
              </a:rPr>
              <a:t>i</a:t>
            </a:r>
            <a:r>
              <a:rPr lang="en-US" altLang="zh-CN" sz="2800" dirty="0">
                <a:sym typeface="+mn-lt"/>
              </a:rPr>
              <a:t>]</a:t>
            </a:r>
            <a:r>
              <a:rPr lang="en-US" altLang="zh-CN" sz="2800" dirty="0" err="1">
                <a:sym typeface="+mn-lt"/>
              </a:rPr>
              <a:t>的边</a:t>
            </a:r>
            <a:r>
              <a:rPr lang="en-US" altLang="zh-CN" sz="2800" dirty="0">
                <a:sym typeface="+mn-lt"/>
              </a:rPr>
              <a:t>。</a:t>
            </a:r>
          </a:p>
          <a:p>
            <a:endParaRPr lang="en-US" altLang="zh-CN" sz="2800" dirty="0">
              <a:sym typeface="+mn-lt"/>
            </a:endParaRPr>
          </a:p>
          <a:p>
            <a:r>
              <a:rPr lang="en-US" altLang="zh-CN" sz="2800" dirty="0" err="1">
                <a:sym typeface="+mn-lt"/>
              </a:rPr>
              <a:t>最后对（st，sd）求一次最大流即可，当所有附加边全部满流时（即maxflow</a:t>
            </a:r>
            <a:r>
              <a:rPr lang="en-US" altLang="zh-CN" sz="2800" dirty="0">
                <a:sym typeface="+mn-lt"/>
              </a:rPr>
              <a:t>==</a:t>
            </a:r>
            <a:r>
              <a:rPr lang="en-US" altLang="zh-CN" sz="2800" dirty="0" err="1">
                <a:sym typeface="+mn-lt"/>
              </a:rPr>
              <a:t>所有du</a:t>
            </a:r>
            <a:r>
              <a:rPr lang="en-US" altLang="zh-CN" sz="2800" dirty="0">
                <a:sym typeface="+mn-lt"/>
              </a:rPr>
              <a:t>[</a:t>
            </a:r>
            <a:r>
              <a:rPr lang="en-US" altLang="zh-CN" sz="2800" dirty="0" err="1">
                <a:sym typeface="+mn-lt"/>
              </a:rPr>
              <a:t>i</a:t>
            </a:r>
            <a:r>
              <a:rPr lang="en-US" altLang="zh-CN" sz="2800" dirty="0">
                <a:sym typeface="+mn-lt"/>
              </a:rPr>
              <a:t>]&gt;0之和），</a:t>
            </a:r>
            <a:r>
              <a:rPr lang="en-US" altLang="zh-CN" sz="2800" dirty="0" err="1">
                <a:sym typeface="+mn-lt"/>
              </a:rPr>
              <a:t>有可行解</a:t>
            </a:r>
            <a:r>
              <a:rPr lang="en-US" altLang="zh-CN" sz="2800" dirty="0">
                <a:sym typeface="+mn-lt"/>
              </a:rPr>
              <a:t>。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" y="-11430"/>
            <a:ext cx="12217400" cy="76307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12950" y="189230"/>
            <a:ext cx="9041765" cy="666115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ln w="3175">
                  <a:solidFill>
                    <a:schemeClr val="tx1">
                      <a:alpha val="7800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獄符「千本の有源汇の有上下界の最大流」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0" y="802005"/>
            <a:ext cx="12192000" cy="6093976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ln w="3175">
                  <a:solidFill>
                    <a:schemeClr val="tx1">
                      <a:alpha val="7800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defRPr>
            </a:lvl1pPr>
          </a:lstStyle>
          <a:p>
            <a:r>
              <a:rPr lang="zh-CN" altLang="en-US" sz="2600" dirty="0">
                <a:sym typeface="+mn-lt"/>
              </a:rPr>
              <a:t>多了源汇怎么办！</a:t>
            </a:r>
          </a:p>
          <a:p>
            <a:endParaRPr lang="zh-CN" altLang="en-US" sz="2600" dirty="0">
              <a:sym typeface="+mn-lt"/>
            </a:endParaRPr>
          </a:p>
          <a:p>
            <a:r>
              <a:rPr lang="zh-CN" altLang="en-US" sz="2600" dirty="0">
                <a:sym typeface="+mn-lt"/>
              </a:rPr>
              <a:t>往无源汇的靠拢。</a:t>
            </a:r>
          </a:p>
          <a:p>
            <a:endParaRPr lang="zh-CN" altLang="en-US" sz="2600" dirty="0">
              <a:sym typeface="+mn-lt"/>
            </a:endParaRPr>
          </a:p>
          <a:p>
            <a:r>
              <a:rPr lang="zh-CN" altLang="en-US" sz="2600" dirty="0">
                <a:sym typeface="+mn-lt"/>
              </a:rPr>
              <a:t>增设一条从d到s没有下界容量为无穷的边，那么原图就变成了一个无源汇的循环流图。接下来的事情一样，超级源点ss连i（du[i]&gt;0），i连超级汇点（du[i]&lt;0）,</a:t>
            </a:r>
          </a:p>
          <a:p>
            <a:endParaRPr lang="zh-CN" altLang="en-US" sz="2600" dirty="0">
              <a:sym typeface="+mn-lt"/>
            </a:endParaRPr>
          </a:p>
          <a:p>
            <a:r>
              <a:rPr lang="zh-CN" altLang="en-US" sz="2600" dirty="0">
                <a:sym typeface="+mn-lt"/>
              </a:rPr>
              <a:t>对（ss，dd）进行一次最大流，当maxflow等于所有(du[]&gt;0)之和时，有可行流，否则没有。</a:t>
            </a:r>
          </a:p>
          <a:p>
            <a:endParaRPr lang="zh-CN" altLang="en-US" sz="2600" dirty="0">
              <a:sym typeface="+mn-lt"/>
            </a:endParaRPr>
          </a:p>
          <a:p>
            <a:r>
              <a:rPr lang="zh-CN" altLang="en-US" sz="2600" dirty="0">
                <a:sym typeface="+mn-lt"/>
              </a:rPr>
              <a:t>当有可行流时，删除超级源点ss和超级终点dd，再对（s，d）进行一次最大流，此时得到的maxflow则为题目的解。为什么呢？因为第一次maxflow（）只是求得所有满足下界的流量，而残留网络（s，d）路上还有许多自由流（没有和超级源点和超级汇点连接的边）没有流满，所有最终得到的maxflow=（第一次流满下界的流+第二次能流通的自由流）。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0795"/>
            <a:ext cx="12210415" cy="91573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016375" y="1108710"/>
            <a:ext cx="4319270" cy="666115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ln w="3175">
                  <a:solidFill>
                    <a:schemeClr val="tx1">
                      <a:alpha val="7800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呪詛「弦图の呪い」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503045" y="1774825"/>
            <a:ext cx="9652000" cy="5078313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ln w="3175">
                  <a:solidFill>
                    <a:schemeClr val="tx1">
                      <a:alpha val="7800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额外补充一种特殊的图：弦图</a:t>
            </a:r>
          </a:p>
          <a:p>
            <a:endParaRPr lang="zh-CN" altLang="en-US" dirty="0">
              <a:sym typeface="+mn-lt"/>
            </a:endParaRPr>
          </a:p>
          <a:p>
            <a:r>
              <a:rPr lang="zh-CN" altLang="en-US" dirty="0">
                <a:sym typeface="+mn-lt"/>
              </a:rPr>
              <a:t>如果一个图不存在长度大于</a:t>
            </a:r>
            <a:r>
              <a:rPr lang="en-US" altLang="zh-CN" dirty="0">
                <a:sym typeface="+mn-lt"/>
              </a:rPr>
              <a:t>3</a:t>
            </a:r>
            <a:r>
              <a:rPr lang="zh-CN" altLang="en-US" dirty="0">
                <a:sym typeface="+mn-lt"/>
              </a:rPr>
              <a:t>的环，我们称之为弦图，弦图具有完美消除序列</a:t>
            </a:r>
          </a:p>
          <a:p>
            <a:endParaRPr lang="zh-CN" altLang="en-US" dirty="0">
              <a:sym typeface="+mn-lt"/>
            </a:endParaRPr>
          </a:p>
          <a:p>
            <a:r>
              <a:rPr lang="zh-CN" altLang="en-US" dirty="0">
                <a:sym typeface="+mn-lt"/>
              </a:rPr>
              <a:t>用来求这个消除序列的算法，叫做最大势算法，现在比赛还没有遇见过这样的题</a:t>
            </a:r>
          </a:p>
          <a:p>
            <a:endParaRPr lang="zh-CN" altLang="en-US" dirty="0">
              <a:sym typeface="+mn-lt"/>
            </a:endParaRPr>
          </a:p>
          <a:p>
            <a:r>
              <a:rPr lang="zh-CN" altLang="en-US" dirty="0">
                <a:sym typeface="+mn-lt"/>
              </a:rPr>
              <a:t>大概确实这个知识点太冷门了。。。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36270" y="416560"/>
            <a:ext cx="356235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>
                <a:cs typeface="+mn-ea"/>
                <a:sym typeface="+mn-lt"/>
              </a:rPr>
              <a:t>钦点的代码一览表：</a:t>
            </a:r>
          </a:p>
        </p:txBody>
      </p:sp>
      <p:pic>
        <p:nvPicPr>
          <p:cNvPr id="3" name="图片 2" descr="[OUYC%}$9P}WLL`PUKSU72U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789940"/>
            <a:ext cx="8561705" cy="2305050"/>
          </a:xfrm>
          <a:prstGeom prst="rect">
            <a:avLst/>
          </a:prstGeom>
        </p:spPr>
      </p:pic>
      <p:pic>
        <p:nvPicPr>
          <p:cNvPr id="4" name="图片 3" descr="5K5WS47C{((X52UD$Y([7_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" y="2905125"/>
            <a:ext cx="5104130" cy="39147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9{%{WTGAO2$2UWKBO6O5O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4" y="13335"/>
            <a:ext cx="11964035" cy="66557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935980" y="464820"/>
            <a:ext cx="4131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cs typeface="+mn-ea"/>
                <a:sym typeface="+mn-lt"/>
              </a:rPr>
              <a:t>kruskal</a:t>
            </a:r>
            <a:r>
              <a:rPr lang="zh-CN" altLang="en-US">
                <a:cs typeface="+mn-ea"/>
                <a:sym typeface="+mn-lt"/>
              </a:rPr>
              <a:t>求最小生成树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" y="-1792605"/>
            <a:ext cx="12207240" cy="103619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37870" y="988695"/>
            <a:ext cx="10319385" cy="666115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ln w="3175">
                  <a:solidFill>
                    <a:schemeClr val="tx1">
                      <a:alpha val="7800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你们还能记起哪些我上次提过的图论算法？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37870" y="2072927"/>
            <a:ext cx="10319385" cy="3970318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ln w="3175">
                  <a:solidFill>
                    <a:schemeClr val="tx1">
                      <a:alpha val="7800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建图</a:t>
            </a:r>
            <a:r>
              <a:rPr lang="en-US" altLang="zh-CN" dirty="0">
                <a:sym typeface="+mn-lt"/>
              </a:rPr>
              <a:t>:</a:t>
            </a:r>
            <a:r>
              <a:rPr lang="zh-CN" altLang="en-US" dirty="0">
                <a:sym typeface="+mn-lt"/>
              </a:rPr>
              <a:t>邻接矩阵，邻接表，前向星</a:t>
            </a:r>
          </a:p>
          <a:p>
            <a:r>
              <a:rPr lang="zh-CN" altLang="en-US" dirty="0">
                <a:sym typeface="+mn-lt"/>
              </a:rPr>
              <a:t>最短路</a:t>
            </a:r>
            <a:r>
              <a:rPr lang="en-US" altLang="zh-CN" dirty="0">
                <a:sym typeface="+mn-lt"/>
              </a:rPr>
              <a:t>:</a:t>
            </a:r>
            <a:r>
              <a:rPr lang="en-US" altLang="zh-CN" dirty="0" err="1">
                <a:sym typeface="+mn-lt"/>
              </a:rPr>
              <a:t>dijkstra,spfa,bellman-ford,floyd</a:t>
            </a:r>
            <a:endParaRPr lang="en-US" altLang="zh-CN" dirty="0">
              <a:sym typeface="+mn-lt"/>
            </a:endParaRPr>
          </a:p>
          <a:p>
            <a:r>
              <a:rPr lang="zh-CN" altLang="en-US" dirty="0">
                <a:sym typeface="+mn-lt"/>
              </a:rPr>
              <a:t>最小生成树</a:t>
            </a:r>
            <a:r>
              <a:rPr lang="en-US" altLang="zh-CN" dirty="0">
                <a:sym typeface="+mn-lt"/>
              </a:rPr>
              <a:t>:</a:t>
            </a:r>
            <a:r>
              <a:rPr lang="en-US" altLang="zh-CN" dirty="0" err="1">
                <a:sym typeface="+mn-lt"/>
              </a:rPr>
              <a:t>prim,kruskal</a:t>
            </a:r>
            <a:endParaRPr lang="en-US" altLang="zh-CN" dirty="0">
              <a:sym typeface="+mn-lt"/>
            </a:endParaRPr>
          </a:p>
          <a:p>
            <a:r>
              <a:rPr lang="zh-CN" altLang="en-US" dirty="0">
                <a:sym typeface="+mn-lt"/>
              </a:rPr>
              <a:t>求联通分量</a:t>
            </a:r>
            <a:r>
              <a:rPr lang="en-US" altLang="zh-CN" dirty="0">
                <a:sym typeface="+mn-lt"/>
              </a:rPr>
              <a:t>:</a:t>
            </a:r>
            <a:r>
              <a:rPr lang="en-US" altLang="zh-CN" dirty="0" err="1">
                <a:sym typeface="+mn-lt"/>
              </a:rPr>
              <a:t>tarjan</a:t>
            </a:r>
            <a:endParaRPr lang="en-US" altLang="zh-CN" dirty="0">
              <a:sym typeface="+mn-lt"/>
            </a:endParaRPr>
          </a:p>
          <a:p>
            <a:r>
              <a:rPr lang="zh-CN" altLang="en-US" dirty="0">
                <a:sym typeface="+mn-lt"/>
              </a:rPr>
              <a:t>二分图匹配</a:t>
            </a:r>
            <a:r>
              <a:rPr lang="en-US" altLang="zh-CN" dirty="0">
                <a:sym typeface="+mn-lt"/>
              </a:rPr>
              <a:t>:</a:t>
            </a:r>
            <a:r>
              <a:rPr lang="zh-CN" altLang="en-US" dirty="0">
                <a:sym typeface="+mn-lt"/>
              </a:rPr>
              <a:t>匈牙利算法，</a:t>
            </a:r>
            <a:r>
              <a:rPr lang="en-US" altLang="zh-CN" dirty="0">
                <a:sym typeface="+mn-lt"/>
              </a:rPr>
              <a:t>km</a:t>
            </a:r>
            <a:r>
              <a:rPr lang="zh-CN" altLang="en-US" dirty="0">
                <a:sym typeface="+mn-lt"/>
              </a:rPr>
              <a:t>最大权匹配</a:t>
            </a:r>
          </a:p>
          <a:p>
            <a:r>
              <a:rPr lang="zh-CN" altLang="en-US" dirty="0">
                <a:sym typeface="+mn-lt"/>
              </a:rPr>
              <a:t>网络流</a:t>
            </a:r>
            <a:r>
              <a:rPr lang="en-US" altLang="zh-CN" dirty="0">
                <a:sym typeface="+mn-lt"/>
              </a:rPr>
              <a:t>:</a:t>
            </a:r>
            <a:r>
              <a:rPr lang="zh-CN" altLang="en-US" dirty="0">
                <a:sym typeface="+mn-lt"/>
              </a:rPr>
              <a:t>最大流，最小费用最大流，有上下界的网络流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$HM2PY]VAN~H~)GXC$TSOJQ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" y="-6350"/>
            <a:ext cx="6002655" cy="67868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590" y="-40640"/>
            <a:ext cx="6708775" cy="583819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PB][LUIAF{JIJE(SMA)U{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" y="7620"/>
            <a:ext cx="4772025" cy="688335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148070" y="1198245"/>
            <a:ext cx="3446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cs typeface="+mn-ea"/>
                <a:sym typeface="+mn-lt"/>
              </a:rPr>
              <a:t>tarjan</a:t>
            </a:r>
            <a:r>
              <a:rPr lang="zh-CN" altLang="en-US">
                <a:cs typeface="+mn-ea"/>
                <a:sym typeface="+mn-lt"/>
              </a:rPr>
              <a:t>缩环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7464" y="22860"/>
            <a:ext cx="9441815" cy="6697980"/>
            <a:chOff x="37465" y="22860"/>
            <a:chExt cx="6376670" cy="5569585"/>
          </a:xfrm>
        </p:grpSpPr>
        <p:pic>
          <p:nvPicPr>
            <p:cNvPr id="2" name="图片 1" descr="0WVAHTWR@7}KFR}TD~[VB0M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45" y="22860"/>
              <a:ext cx="6371590" cy="5152390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37465" y="5224145"/>
              <a:ext cx="431482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cs typeface="+mn-ea"/>
                  <a:sym typeface="+mn-lt"/>
                </a:rPr>
                <a:t>sum[0]</a:t>
              </a:r>
              <a:r>
                <a:rPr lang="zh-CN" altLang="en-US">
                  <a:cs typeface="+mn-ea"/>
                  <a:sym typeface="+mn-lt"/>
                </a:rPr>
                <a:t>要初始为最大点数！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7992110" y="532765"/>
            <a:ext cx="34753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cs typeface="+mn-ea"/>
                <a:sym typeface="+mn-lt"/>
              </a:rPr>
              <a:t>isap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560" y="-19685"/>
            <a:ext cx="12250420" cy="76574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770505" y="859155"/>
            <a:ext cx="7195820" cy="666115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ln w="3175">
                  <a:solidFill>
                    <a:schemeClr val="tx1">
                      <a:alpha val="7800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琪露诺の</a:t>
            </a:r>
            <a:r>
              <a:rPr lang="en-US" altLang="zh-CN" dirty="0">
                <a:sym typeface="+mn-lt"/>
              </a:rPr>
              <a:t>dark</a:t>
            </a:r>
            <a:r>
              <a:rPr lang="zh-CN" altLang="en-US" dirty="0">
                <a:sym typeface="+mn-lt"/>
              </a:rPr>
              <a:t>♂参考目录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98120" y="1711960"/>
            <a:ext cx="11793855" cy="5078313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ln w="3175">
                  <a:solidFill>
                    <a:schemeClr val="tx1">
                      <a:alpha val="7800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弦图，区间图，完美图 http://wenku.baidu.com/view/792e2431b90d6c85ec3ac645.html</a:t>
            </a:r>
          </a:p>
          <a:p>
            <a:endParaRPr lang="zh-CN" altLang="en-US" dirty="0">
              <a:sym typeface="+mn-lt"/>
            </a:endParaRPr>
          </a:p>
          <a:p>
            <a:r>
              <a:rPr lang="zh-CN" altLang="en-US" dirty="0">
                <a:sym typeface="+mn-lt"/>
              </a:rPr>
              <a:t>有上下界的网络流 http://www.cnblogs.com/kane0526/archive/2013/04/05/3001108.html</a:t>
            </a:r>
          </a:p>
          <a:p>
            <a:endParaRPr lang="zh-CN" altLang="en-US" dirty="0">
              <a:sym typeface="+mn-lt"/>
            </a:endParaRPr>
          </a:p>
          <a:p>
            <a:r>
              <a:rPr lang="zh-CN" altLang="en-US" dirty="0">
                <a:sym typeface="+mn-lt"/>
              </a:rPr>
              <a:t>代码模板 http://www.cnblogs.com/kuangbin/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" y="-15240"/>
            <a:ext cx="12216130" cy="68802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277360" y="419735"/>
            <a:ext cx="7401560" cy="666115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ln w="3175">
                  <a:solidFill>
                    <a:schemeClr val="tx1">
                      <a:alpha val="7800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东方建图术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2385" y="1409065"/>
            <a:ext cx="12150725" cy="2860675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defRPr>
            </a:lvl1pPr>
          </a:lstStyle>
          <a:p>
            <a:r>
              <a:rPr lang="zh-CN" altLang="en-US" dirty="0">
                <a:ln w="3175">
                  <a:solidFill>
                    <a:schemeClr val="tx1">
                      <a:alpha val="78000"/>
                    </a:schemeClr>
                  </a:solidFill>
                </a:ln>
                <a:sym typeface="+mn-lt"/>
              </a:rPr>
              <a:t>邻接矩阵</a:t>
            </a:r>
            <a:r>
              <a:rPr lang="en-US" altLang="zh-CN" dirty="0">
                <a:ln w="3175">
                  <a:solidFill>
                    <a:schemeClr val="tx1">
                      <a:alpha val="78000"/>
                    </a:schemeClr>
                  </a:solidFill>
                </a:ln>
                <a:sym typeface="+mn-lt"/>
              </a:rPr>
              <a:t>:f[</a:t>
            </a:r>
            <a:r>
              <a:rPr lang="en-US" altLang="zh-CN" dirty="0" err="1">
                <a:ln w="3175">
                  <a:solidFill>
                    <a:schemeClr val="tx1">
                      <a:alpha val="78000"/>
                    </a:schemeClr>
                  </a:solidFill>
                </a:ln>
                <a:sym typeface="+mn-lt"/>
              </a:rPr>
              <a:t>i</a:t>
            </a:r>
            <a:r>
              <a:rPr lang="en-US" altLang="zh-CN" dirty="0">
                <a:ln w="3175">
                  <a:solidFill>
                    <a:schemeClr val="tx1">
                      <a:alpha val="78000"/>
                    </a:schemeClr>
                  </a:solidFill>
                </a:ln>
                <a:sym typeface="+mn-lt"/>
              </a:rPr>
              <a:t>][j],</a:t>
            </a:r>
            <a:r>
              <a:rPr lang="zh-CN" altLang="en-US" dirty="0">
                <a:ln w="3175">
                  <a:solidFill>
                    <a:schemeClr val="tx1">
                      <a:alpha val="78000"/>
                    </a:schemeClr>
                  </a:solidFill>
                </a:ln>
                <a:sym typeface="+mn-lt"/>
              </a:rPr>
              <a:t>代表</a:t>
            </a:r>
            <a:r>
              <a:rPr lang="en-US" altLang="zh-CN" dirty="0" err="1">
                <a:ln w="3175">
                  <a:solidFill>
                    <a:schemeClr val="tx1">
                      <a:alpha val="78000"/>
                    </a:schemeClr>
                  </a:solidFill>
                </a:ln>
                <a:sym typeface="+mn-lt"/>
              </a:rPr>
              <a:t>i</a:t>
            </a:r>
            <a:r>
              <a:rPr lang="en-US" altLang="zh-CN" dirty="0">
                <a:ln w="3175">
                  <a:solidFill>
                    <a:schemeClr val="tx1">
                      <a:alpha val="78000"/>
                    </a:schemeClr>
                  </a:solidFill>
                </a:ln>
                <a:sym typeface="+mn-lt"/>
              </a:rPr>
              <a:t>-&gt;j </a:t>
            </a:r>
            <a:r>
              <a:rPr lang="zh-CN" altLang="en-US" dirty="0">
                <a:ln w="3175">
                  <a:solidFill>
                    <a:schemeClr val="tx1">
                      <a:alpha val="78000"/>
                    </a:schemeClr>
                  </a:solidFill>
                </a:ln>
                <a:sym typeface="+mn-lt"/>
              </a:rPr>
              <a:t>有权值唯</a:t>
            </a:r>
            <a:r>
              <a:rPr lang="en-US" altLang="zh-CN" dirty="0">
                <a:ln w="3175">
                  <a:solidFill>
                    <a:schemeClr val="tx1">
                      <a:alpha val="78000"/>
                    </a:schemeClr>
                  </a:solidFill>
                </a:ln>
                <a:sym typeface="+mn-lt"/>
              </a:rPr>
              <a:t>f[</a:t>
            </a:r>
            <a:r>
              <a:rPr lang="en-US" altLang="zh-CN" dirty="0" err="1">
                <a:ln w="3175">
                  <a:solidFill>
                    <a:schemeClr val="tx1">
                      <a:alpha val="78000"/>
                    </a:schemeClr>
                  </a:solidFill>
                </a:ln>
                <a:sym typeface="+mn-lt"/>
              </a:rPr>
              <a:t>i</a:t>
            </a:r>
            <a:r>
              <a:rPr lang="en-US" altLang="zh-CN" dirty="0">
                <a:ln w="3175">
                  <a:solidFill>
                    <a:schemeClr val="tx1">
                      <a:alpha val="78000"/>
                    </a:schemeClr>
                  </a:solidFill>
                </a:ln>
                <a:sym typeface="+mn-lt"/>
              </a:rPr>
              <a:t>][j]</a:t>
            </a:r>
            <a:r>
              <a:rPr lang="zh-CN" altLang="en-US" dirty="0">
                <a:ln w="3175">
                  <a:solidFill>
                    <a:schemeClr val="tx1">
                      <a:alpha val="78000"/>
                    </a:schemeClr>
                  </a:solidFill>
                </a:ln>
                <a:sym typeface="+mn-lt"/>
              </a:rPr>
              <a:t>的边（稠密图击破！）</a:t>
            </a:r>
          </a:p>
          <a:p>
            <a:r>
              <a:rPr lang="zh-CN" altLang="en-US" dirty="0">
                <a:ln w="3175">
                  <a:solidFill>
                    <a:schemeClr val="tx1">
                      <a:alpha val="78000"/>
                    </a:schemeClr>
                  </a:solidFill>
                </a:ln>
                <a:sym typeface="+mn-lt"/>
              </a:rPr>
              <a:t>邻接表</a:t>
            </a:r>
            <a:r>
              <a:rPr lang="en-US" altLang="zh-CN" dirty="0">
                <a:ln w="3175">
                  <a:solidFill>
                    <a:schemeClr val="tx1">
                      <a:alpha val="78000"/>
                    </a:schemeClr>
                  </a:solidFill>
                </a:ln>
                <a:sym typeface="+mn-lt"/>
              </a:rPr>
              <a:t>:edge[</a:t>
            </a:r>
            <a:r>
              <a:rPr lang="en-US" altLang="zh-CN" dirty="0" err="1">
                <a:ln w="3175">
                  <a:solidFill>
                    <a:schemeClr val="tx1">
                      <a:alpha val="78000"/>
                    </a:schemeClr>
                  </a:solidFill>
                </a:ln>
                <a:sym typeface="+mn-lt"/>
              </a:rPr>
              <a:t>i</a:t>
            </a:r>
            <a:r>
              <a:rPr lang="en-US" altLang="zh-CN" dirty="0">
                <a:ln w="3175">
                  <a:solidFill>
                    <a:schemeClr val="tx1">
                      <a:alpha val="78000"/>
                    </a:schemeClr>
                  </a:solidFill>
                </a:ln>
                <a:sym typeface="+mn-lt"/>
              </a:rPr>
              <a:t>].s edge[</a:t>
            </a:r>
            <a:r>
              <a:rPr lang="en-US" altLang="zh-CN" dirty="0" err="1">
                <a:ln w="3175">
                  <a:solidFill>
                    <a:schemeClr val="tx1">
                      <a:alpha val="78000"/>
                    </a:schemeClr>
                  </a:solidFill>
                </a:ln>
                <a:sym typeface="+mn-lt"/>
              </a:rPr>
              <a:t>i</a:t>
            </a:r>
            <a:r>
              <a:rPr lang="en-US" altLang="zh-CN" dirty="0">
                <a:ln w="3175">
                  <a:solidFill>
                    <a:schemeClr val="tx1">
                      <a:alpha val="78000"/>
                    </a:schemeClr>
                  </a:solidFill>
                </a:ln>
                <a:sym typeface="+mn-lt"/>
              </a:rPr>
              <a:t>].t </a:t>
            </a:r>
            <a:r>
              <a:rPr lang="zh-CN" altLang="en-US" dirty="0">
                <a:ln w="3175">
                  <a:solidFill>
                    <a:schemeClr val="tx1">
                      <a:alpha val="78000"/>
                    </a:schemeClr>
                  </a:solidFill>
                </a:ln>
                <a:sym typeface="+mn-lt"/>
              </a:rPr>
              <a:t>代表有一条从</a:t>
            </a:r>
            <a:r>
              <a:rPr lang="en-US" altLang="zh-CN" dirty="0">
                <a:ln w="3175">
                  <a:solidFill>
                    <a:schemeClr val="tx1">
                      <a:alpha val="78000"/>
                    </a:schemeClr>
                  </a:solidFill>
                </a:ln>
                <a:sym typeface="+mn-lt"/>
              </a:rPr>
              <a:t>edge[</a:t>
            </a:r>
            <a:r>
              <a:rPr lang="en-US" altLang="zh-CN" dirty="0" err="1">
                <a:ln w="3175">
                  <a:solidFill>
                    <a:schemeClr val="tx1">
                      <a:alpha val="78000"/>
                    </a:schemeClr>
                  </a:solidFill>
                </a:ln>
                <a:sym typeface="+mn-lt"/>
              </a:rPr>
              <a:t>i</a:t>
            </a:r>
            <a:r>
              <a:rPr lang="en-US" altLang="zh-CN" dirty="0">
                <a:ln w="3175">
                  <a:solidFill>
                    <a:schemeClr val="tx1">
                      <a:alpha val="78000"/>
                    </a:schemeClr>
                  </a:solidFill>
                </a:ln>
                <a:sym typeface="+mn-lt"/>
              </a:rPr>
              <a:t>].s-&gt;edge[</a:t>
            </a:r>
            <a:r>
              <a:rPr lang="en-US" altLang="zh-CN" dirty="0" err="1">
                <a:ln w="3175">
                  <a:solidFill>
                    <a:schemeClr val="tx1">
                      <a:alpha val="78000"/>
                    </a:schemeClr>
                  </a:solidFill>
                </a:ln>
                <a:sym typeface="+mn-lt"/>
              </a:rPr>
              <a:t>i</a:t>
            </a:r>
            <a:r>
              <a:rPr lang="en-US" altLang="zh-CN" dirty="0">
                <a:ln w="3175">
                  <a:solidFill>
                    <a:schemeClr val="tx1">
                      <a:alpha val="78000"/>
                    </a:schemeClr>
                  </a:solidFill>
                </a:ln>
                <a:sym typeface="+mn-lt"/>
              </a:rPr>
              <a:t>].v</a:t>
            </a:r>
            <a:r>
              <a:rPr lang="zh-CN" altLang="en-US" dirty="0">
                <a:ln w="3175">
                  <a:solidFill>
                    <a:schemeClr val="tx1">
                      <a:alpha val="78000"/>
                    </a:schemeClr>
                  </a:solidFill>
                </a:ln>
                <a:sym typeface="+mn-lt"/>
              </a:rPr>
              <a:t>的   </a:t>
            </a:r>
            <a:r>
              <a:rPr lang="en-US" altLang="zh-CN" dirty="0">
                <a:ln w="3175">
                  <a:solidFill>
                    <a:schemeClr val="tx1">
                      <a:alpha val="78000"/>
                    </a:schemeClr>
                  </a:solidFill>
                </a:ln>
                <a:sym typeface="+mn-lt"/>
              </a:rPr>
              <a:t>		</a:t>
            </a:r>
            <a:r>
              <a:rPr lang="zh-CN" altLang="en-US" dirty="0">
                <a:ln w="3175">
                  <a:solidFill>
                    <a:schemeClr val="tx1">
                      <a:alpha val="78000"/>
                    </a:schemeClr>
                  </a:solidFill>
                </a:ln>
                <a:sym typeface="+mn-lt"/>
              </a:rPr>
              <a:t>边（稀疏图击破！）</a:t>
            </a:r>
          </a:p>
          <a:p>
            <a:r>
              <a:rPr lang="zh-CN" altLang="en-US" dirty="0">
                <a:ln w="3175">
                  <a:solidFill>
                    <a:schemeClr val="tx1">
                      <a:alpha val="78000"/>
                    </a:schemeClr>
                  </a:solidFill>
                </a:ln>
                <a:sym typeface="+mn-lt"/>
              </a:rPr>
              <a:t>前向星</a:t>
            </a:r>
            <a:r>
              <a:rPr lang="en-US" altLang="zh-CN" dirty="0">
                <a:ln w="3175">
                  <a:solidFill>
                    <a:schemeClr val="tx1">
                      <a:alpha val="78000"/>
                    </a:schemeClr>
                  </a:solidFill>
                </a:ln>
                <a:sym typeface="+mn-lt"/>
              </a:rPr>
              <a:t>:</a:t>
            </a:r>
            <a:r>
              <a:rPr lang="zh-CN" altLang="en-US" dirty="0">
                <a:ln w="3175">
                  <a:solidFill>
                    <a:schemeClr val="tx1">
                      <a:alpha val="78000"/>
                    </a:schemeClr>
                  </a:solidFill>
                </a:ln>
                <a:sym typeface="+mn-lt"/>
              </a:rPr>
              <a:t>以每个节点建一个链表存储当前节点所连出去的边</a:t>
            </a:r>
          </a:p>
          <a:p>
            <a:endParaRPr lang="zh-CN" altLang="en-US" dirty="0">
              <a:ln w="3175">
                <a:solidFill>
                  <a:schemeClr val="tx1">
                    <a:alpha val="78000"/>
                  </a:schemeClr>
                </a:solidFill>
              </a:ln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565" y="3828415"/>
            <a:ext cx="3171190" cy="19526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920875" y="4112895"/>
            <a:ext cx="33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cs typeface="+mn-ea"/>
                <a:sym typeface="+mn-lt"/>
              </a:rPr>
              <a:t>1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272155" y="4038600"/>
            <a:ext cx="395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cs typeface="+mn-ea"/>
                <a:sym typeface="+mn-lt"/>
              </a:rPr>
              <a:t>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555240" y="4533265"/>
            <a:ext cx="428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cs typeface="+mn-ea"/>
                <a:sym typeface="+mn-lt"/>
              </a:rPr>
              <a:t>3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360170" y="5192395"/>
            <a:ext cx="527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cs typeface="+mn-ea"/>
                <a:sym typeface="+mn-lt"/>
              </a:rPr>
              <a:t>4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695575" y="4994910"/>
            <a:ext cx="494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cs typeface="+mn-ea"/>
                <a:sym typeface="+mn-lt"/>
              </a:rPr>
              <a:t>5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733800" y="5307965"/>
            <a:ext cx="469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cs typeface="+mn-ea"/>
                <a:sym typeface="+mn-lt"/>
              </a:rPr>
              <a:t>6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629535" y="5860415"/>
            <a:ext cx="469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cs typeface="+mn-ea"/>
                <a:sym typeface="+mn-lt"/>
              </a:rPr>
              <a:t>7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970145" y="3964305"/>
            <a:ext cx="6915150" cy="2839720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ln w="3175">
                  <a:solidFill>
                    <a:schemeClr val="tx1">
                      <a:alpha val="7800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head[1]-&gt;edge[1]-&gt;edge[3]-&gt;edge[4]</a:t>
            </a:r>
          </a:p>
          <a:p>
            <a:r>
              <a:rPr lang="en-US" altLang="zh-CN" dirty="0">
                <a:sym typeface="+mn-lt"/>
              </a:rPr>
              <a:t>head[2]-&gt;edge[2]</a:t>
            </a:r>
          </a:p>
          <a:p>
            <a:r>
              <a:rPr lang="en-US" altLang="zh-CN" dirty="0">
                <a:sym typeface="+mn-lt"/>
              </a:rPr>
              <a:t>head[3]-&gt;edge[6]</a:t>
            </a:r>
          </a:p>
          <a:p>
            <a:r>
              <a:rPr lang="en-US" altLang="zh-CN" dirty="0">
                <a:sym typeface="+mn-lt"/>
              </a:rPr>
              <a:t>head[4]-&gt;edge[5]-&gt;edge[7]</a:t>
            </a:r>
          </a:p>
          <a:p>
            <a:r>
              <a:rPr lang="en-US" altLang="zh-CN" dirty="0">
                <a:sym typeface="+mn-lt"/>
              </a:rPr>
              <a:t>head[5]-&gt;edge[4]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15" y="-149860"/>
            <a:ext cx="12204065" cy="7619365"/>
          </a:xfrm>
          <a:prstGeom prst="rect">
            <a:avLst/>
          </a:prstGeom>
          <a:solidFill>
            <a:schemeClr val="bg1">
              <a:alpha val="66000"/>
            </a:schemeClr>
          </a:solidFill>
        </p:spPr>
      </p:pic>
      <p:sp>
        <p:nvSpPr>
          <p:cNvPr id="2" name="文本框 1"/>
          <p:cNvSpPr txBox="1"/>
          <p:nvPr/>
        </p:nvSpPr>
        <p:spPr>
          <a:xfrm>
            <a:off x="4575175" y="691515"/>
            <a:ext cx="4319270" cy="666115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ln w="3175">
                  <a:solidFill>
                    <a:schemeClr val="tx1">
                      <a:alpha val="7800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东方最短路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79500" y="1837690"/>
            <a:ext cx="11036300" cy="2860675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ln w="3175">
                  <a:solidFill>
                    <a:schemeClr val="tx1">
                      <a:alpha val="7800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defRPr>
            </a:lvl1pPr>
          </a:lstStyle>
          <a:p>
            <a:r>
              <a:rPr lang="en-US" altLang="zh-CN" dirty="0" err="1">
                <a:sym typeface="+mn-lt"/>
              </a:rPr>
              <a:t>dijkstra</a:t>
            </a:r>
            <a:r>
              <a:rPr lang="en-US" altLang="zh-CN" dirty="0">
                <a:sym typeface="+mn-lt"/>
              </a:rPr>
              <a:t>:</a:t>
            </a:r>
            <a:r>
              <a:rPr lang="zh-CN" altLang="en-US" dirty="0">
                <a:sym typeface="+mn-lt"/>
              </a:rPr>
              <a:t>不能处理负权边，最好效率</a:t>
            </a:r>
            <a:r>
              <a:rPr lang="en-US" altLang="zh-CN" dirty="0">
                <a:sym typeface="+mn-lt"/>
              </a:rPr>
              <a:t>(</a:t>
            </a:r>
            <a:r>
              <a:rPr lang="en-US" altLang="zh-CN" dirty="0" err="1">
                <a:sym typeface="+mn-lt"/>
              </a:rPr>
              <a:t>m+n</a:t>
            </a:r>
            <a:r>
              <a:rPr lang="en-US" altLang="zh-CN" dirty="0">
                <a:sym typeface="+mn-lt"/>
              </a:rPr>
              <a:t>)</a:t>
            </a:r>
            <a:r>
              <a:rPr lang="en-US" altLang="zh-CN" dirty="0" err="1">
                <a:sym typeface="+mn-lt"/>
              </a:rPr>
              <a:t>logn</a:t>
            </a:r>
            <a:r>
              <a:rPr lang="en-US" altLang="zh-CN" dirty="0">
                <a:sym typeface="+mn-lt"/>
              </a:rPr>
              <a:t>  n</a:t>
            </a:r>
            <a:r>
              <a:rPr lang="zh-CN" altLang="en-US" dirty="0">
                <a:sym typeface="+mn-lt"/>
              </a:rPr>
              <a:t>是</a:t>
            </a:r>
            <a:r>
              <a:rPr lang="en-US" altLang="zh-CN" dirty="0">
                <a:sym typeface="+mn-lt"/>
              </a:rPr>
              <a:t>		</a:t>
            </a:r>
            <a:r>
              <a:rPr lang="zh-CN" altLang="en-US" dirty="0">
                <a:sym typeface="+mn-lt"/>
              </a:rPr>
              <a:t>点数，</a:t>
            </a:r>
            <a:r>
              <a:rPr lang="en-US" altLang="zh-CN" dirty="0">
                <a:sym typeface="+mn-lt"/>
              </a:rPr>
              <a:t>m</a:t>
            </a:r>
            <a:r>
              <a:rPr lang="zh-CN" altLang="en-US" dirty="0">
                <a:sym typeface="+mn-lt"/>
              </a:rPr>
              <a:t>是边数 上次已经着重讲过</a:t>
            </a:r>
          </a:p>
          <a:p>
            <a:endParaRPr lang="zh-CN" altLang="en-US" dirty="0">
              <a:sym typeface="+mn-lt"/>
            </a:endParaRPr>
          </a:p>
          <a:p>
            <a:r>
              <a:rPr lang="en-US" altLang="zh-CN" dirty="0" err="1">
                <a:sym typeface="+mn-lt"/>
              </a:rPr>
              <a:t>bellman-ford:spfa</a:t>
            </a:r>
            <a:r>
              <a:rPr lang="zh-CN" altLang="en-US" dirty="0">
                <a:sym typeface="+mn-lt"/>
              </a:rPr>
              <a:t>的原始版本，效率</a:t>
            </a:r>
            <a:r>
              <a:rPr lang="en-US" altLang="zh-CN" dirty="0">
                <a:sym typeface="+mn-lt"/>
              </a:rPr>
              <a:t>nm,</a:t>
            </a:r>
            <a:r>
              <a:rPr lang="zh-CN" altLang="en-US" dirty="0">
                <a:sym typeface="+mn-lt"/>
              </a:rPr>
              <a:t>不能处理</a:t>
            </a:r>
            <a:r>
              <a:rPr lang="en-US" altLang="zh-CN" dirty="0">
                <a:sym typeface="+mn-lt"/>
              </a:rPr>
              <a:t>			   </a:t>
            </a:r>
            <a:r>
              <a:rPr lang="zh-CN" altLang="en-US" dirty="0">
                <a:sym typeface="+mn-lt"/>
              </a:rPr>
              <a:t>负环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37"/>
            <a:ext cx="1219835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24815" y="328930"/>
            <a:ext cx="11513820" cy="1193800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ln w="3175">
                  <a:solidFill>
                    <a:schemeClr val="tx1">
                      <a:alpha val="7800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defRPr>
            </a:lvl1pPr>
          </a:lstStyle>
          <a:p>
            <a:r>
              <a:rPr lang="en-US" altLang="zh-CN" dirty="0" err="1">
                <a:sym typeface="+mn-lt"/>
              </a:rPr>
              <a:t>spfa</a:t>
            </a:r>
            <a:r>
              <a:rPr lang="en-US" altLang="zh-CN" dirty="0">
                <a:sym typeface="+mn-lt"/>
              </a:rPr>
              <a:t>:</a:t>
            </a:r>
            <a:r>
              <a:rPr lang="zh-CN" altLang="en-US" dirty="0">
                <a:sym typeface="+mn-lt"/>
              </a:rPr>
              <a:t>功能齐全，效率玄学！</a:t>
            </a:r>
            <a:r>
              <a:rPr lang="en-US" altLang="zh-CN" dirty="0">
                <a:sym typeface="+mn-lt"/>
              </a:rPr>
              <a:t>(</a:t>
            </a:r>
            <a:r>
              <a:rPr lang="zh-CN" altLang="en-US" dirty="0">
                <a:sym typeface="+mn-lt"/>
              </a:rPr>
              <a:t>时间复杂度</a:t>
            </a:r>
            <a:r>
              <a:rPr lang="en-US" altLang="zh-CN" dirty="0">
                <a:sym typeface="+mn-lt"/>
              </a:rPr>
              <a:t>o(km)) m</a:t>
            </a:r>
            <a:r>
              <a:rPr lang="zh-CN" altLang="en-US" dirty="0">
                <a:sym typeface="+mn-lt"/>
              </a:rPr>
              <a:t>是变数，</a:t>
            </a:r>
            <a:r>
              <a:rPr lang="en-US" altLang="zh-CN" dirty="0">
                <a:sym typeface="+mn-lt"/>
              </a:rPr>
              <a:t>	k</a:t>
            </a:r>
            <a:r>
              <a:rPr lang="zh-CN" altLang="en-US" dirty="0">
                <a:sym typeface="+mn-lt"/>
              </a:rPr>
              <a:t>是玄学常数，但是一般最坏不超过</a:t>
            </a:r>
            <a:r>
              <a:rPr lang="en-US" altLang="zh-CN" dirty="0">
                <a:sym typeface="+mn-lt"/>
              </a:rPr>
              <a:t>10</a:t>
            </a:r>
            <a:r>
              <a:rPr lang="zh-CN" altLang="en-US" dirty="0">
                <a:sym typeface="+mn-lt"/>
              </a:rPr>
              <a:t>！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38810" y="1771650"/>
            <a:ext cx="9363710" cy="3416320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ln w="3175">
                  <a:solidFill>
                    <a:schemeClr val="tx1">
                      <a:alpha val="7800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基于</a:t>
            </a:r>
            <a:r>
              <a:rPr lang="en-US" altLang="zh-CN" dirty="0">
                <a:sym typeface="+mn-lt"/>
              </a:rPr>
              <a:t>dis[</a:t>
            </a:r>
            <a:r>
              <a:rPr lang="en-US" altLang="zh-CN" dirty="0" err="1">
                <a:sym typeface="+mn-lt"/>
              </a:rPr>
              <a:t>i</a:t>
            </a:r>
            <a:r>
              <a:rPr lang="en-US" altLang="zh-CN" dirty="0">
                <a:sym typeface="+mn-lt"/>
              </a:rPr>
              <a:t>]=min(dis[j]+e[j][</a:t>
            </a:r>
            <a:r>
              <a:rPr lang="en-US" altLang="zh-CN" dirty="0" err="1">
                <a:sym typeface="+mn-lt"/>
              </a:rPr>
              <a:t>i</a:t>
            </a:r>
            <a:r>
              <a:rPr lang="en-US" altLang="zh-CN" dirty="0">
                <a:sym typeface="+mn-lt"/>
              </a:rPr>
              <a:t>])</a:t>
            </a:r>
            <a:r>
              <a:rPr lang="zh-CN" altLang="en-US" dirty="0">
                <a:sym typeface="+mn-lt"/>
              </a:rPr>
              <a:t>的转移条件的动态规划！</a:t>
            </a:r>
          </a:p>
          <a:p>
            <a:r>
              <a:rPr lang="zh-CN" altLang="en-US" dirty="0">
                <a:sym typeface="+mn-lt"/>
              </a:rPr>
              <a:t>两个著名的优化！</a:t>
            </a:r>
          </a:p>
          <a:p>
            <a:r>
              <a:rPr lang="zh-CN" altLang="en-US" dirty="0">
                <a:sym typeface="+mn-lt"/>
              </a:rPr>
              <a:t>SLF: Small Label First 策略. （比较常用）</a:t>
            </a:r>
          </a:p>
          <a:p>
            <a:r>
              <a:rPr lang="zh-CN" altLang="en-US" dirty="0">
                <a:sym typeface="+mn-lt"/>
              </a:rPr>
              <a:t>LLL: Large Label Last 策略</a:t>
            </a:r>
            <a:r>
              <a:rPr lang="en-US" altLang="zh-CN" dirty="0">
                <a:sym typeface="+mn-lt"/>
              </a:rPr>
              <a:t>.</a:t>
            </a:r>
            <a:r>
              <a:rPr lang="zh-CN" altLang="en-US" dirty="0">
                <a:sym typeface="+mn-lt"/>
              </a:rPr>
              <a:t>（不太常用）</a:t>
            </a:r>
          </a:p>
          <a:p>
            <a:endParaRPr lang="zh-CN" altLang="en-US" dirty="0"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9750" y="4787900"/>
            <a:ext cx="10204450" cy="1742440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ln w="3175">
                  <a:solidFill>
                    <a:schemeClr val="tx1">
                      <a:alpha val="7800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defRPr>
            </a:lvl1pPr>
          </a:lstStyle>
          <a:p>
            <a:r>
              <a:rPr lang="en-US" altLang="zh-CN" dirty="0" err="1">
                <a:sym typeface="+mn-lt"/>
              </a:rPr>
              <a:t>floyd</a:t>
            </a:r>
            <a:r>
              <a:rPr lang="en-US" altLang="zh-CN" dirty="0">
                <a:sym typeface="+mn-lt"/>
              </a:rPr>
              <a:t>:</a:t>
            </a:r>
            <a:r>
              <a:rPr lang="zh-CN" altLang="en-US" dirty="0">
                <a:sym typeface="+mn-lt"/>
              </a:rPr>
              <a:t>三重循环，最外层循环一定要是中转点！最</a:t>
            </a:r>
            <a:r>
              <a:rPr lang="en-US" altLang="zh-CN" dirty="0">
                <a:sym typeface="+mn-lt"/>
              </a:rPr>
              <a:t>	</a:t>
            </a:r>
            <a:r>
              <a:rPr lang="zh-CN" altLang="en-US" dirty="0">
                <a:sym typeface="+mn-lt"/>
              </a:rPr>
              <a:t>外层循环一定要是中转点！最外层循环一定</a:t>
            </a:r>
            <a:r>
              <a:rPr lang="en-US" altLang="zh-CN" dirty="0">
                <a:sym typeface="+mn-lt"/>
              </a:rPr>
              <a:t>	</a:t>
            </a:r>
            <a:r>
              <a:rPr lang="zh-CN" altLang="en-US" dirty="0">
                <a:sym typeface="+mn-lt"/>
              </a:rPr>
              <a:t>要是中转点！重要的事情说三遍！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" y="6350"/>
            <a:ext cx="12204065" cy="68630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15460" y="535305"/>
            <a:ext cx="5497830" cy="666115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ln w="3175">
                  <a:solidFill>
                    <a:schemeClr val="tx1">
                      <a:alpha val="7800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东方生成树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14045" y="1153160"/>
            <a:ext cx="9858375" cy="5603875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ln w="3175">
                  <a:solidFill>
                    <a:schemeClr val="tx1">
                      <a:alpha val="7800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一些普通的生成树</a:t>
            </a:r>
          </a:p>
          <a:p>
            <a:endParaRPr lang="zh-CN" altLang="en-US" dirty="0">
              <a:sym typeface="+mn-lt"/>
            </a:endParaRPr>
          </a:p>
          <a:p>
            <a:r>
              <a:rPr lang="zh-CN" altLang="en-US" dirty="0">
                <a:sym typeface="+mn-lt"/>
              </a:rPr>
              <a:t>最小生成树</a:t>
            </a:r>
            <a:r>
              <a:rPr lang="en-US" altLang="zh-CN" dirty="0">
                <a:sym typeface="+mn-lt"/>
              </a:rPr>
              <a:t>:</a:t>
            </a:r>
            <a:r>
              <a:rPr lang="en-US" altLang="zh-CN" dirty="0" err="1">
                <a:sym typeface="+mn-lt"/>
              </a:rPr>
              <a:t>kruskal,prim</a:t>
            </a:r>
            <a:r>
              <a:rPr lang="zh-CN" altLang="en-US" dirty="0">
                <a:sym typeface="+mn-lt"/>
              </a:rPr>
              <a:t>随便做</a:t>
            </a:r>
          </a:p>
          <a:p>
            <a:r>
              <a:rPr lang="zh-CN" altLang="en-US" dirty="0">
                <a:sym typeface="+mn-lt"/>
              </a:rPr>
              <a:t>最大生成树</a:t>
            </a:r>
            <a:r>
              <a:rPr lang="en-US" altLang="zh-CN" dirty="0">
                <a:sym typeface="+mn-lt"/>
              </a:rPr>
              <a:t>:</a:t>
            </a:r>
            <a:r>
              <a:rPr lang="zh-CN" altLang="en-US" dirty="0">
                <a:sym typeface="+mn-lt"/>
              </a:rPr>
              <a:t>同理。</a:t>
            </a:r>
          </a:p>
          <a:p>
            <a:r>
              <a:rPr lang="zh-CN" altLang="en-US" dirty="0">
                <a:sym typeface="+mn-lt"/>
              </a:rPr>
              <a:t>次小生成树</a:t>
            </a:r>
            <a:r>
              <a:rPr lang="en-US" altLang="zh-CN" dirty="0">
                <a:sym typeface="+mn-lt"/>
              </a:rPr>
              <a:t>:</a:t>
            </a:r>
            <a:r>
              <a:rPr lang="zh-CN" altLang="en-US" dirty="0">
                <a:sym typeface="+mn-lt"/>
              </a:rPr>
              <a:t>最小生成树换一条边</a:t>
            </a:r>
          </a:p>
          <a:p>
            <a:r>
              <a:rPr lang="zh-CN" altLang="en-US" dirty="0">
                <a:sym typeface="+mn-lt"/>
              </a:rPr>
              <a:t>生成树计数</a:t>
            </a:r>
            <a:r>
              <a:rPr lang="en-US" altLang="zh-CN" dirty="0">
                <a:sym typeface="+mn-lt"/>
              </a:rPr>
              <a:t>:</a:t>
            </a:r>
            <a:r>
              <a:rPr lang="zh-CN" altLang="en-US" dirty="0">
                <a:sym typeface="+mn-lt"/>
              </a:rPr>
              <a:t>基尔霍夫矩阵！</a:t>
            </a:r>
            <a:r>
              <a:rPr lang="en-US" altLang="zh-CN" dirty="0">
                <a:sym typeface="+mn-lt"/>
              </a:rPr>
              <a:t>K=D-A</a:t>
            </a:r>
          </a:p>
          <a:p>
            <a:r>
              <a:rPr lang="zh-CN" altLang="en-US" dirty="0">
                <a:sym typeface="+mn-lt"/>
              </a:rPr>
              <a:t>               基尔霍夫矩阵</a:t>
            </a:r>
            <a:r>
              <a:rPr lang="en-US" altLang="zh-CN" dirty="0">
                <a:sym typeface="+mn-lt"/>
              </a:rPr>
              <a:t>=</a:t>
            </a:r>
            <a:r>
              <a:rPr lang="zh-CN" altLang="en-US" dirty="0">
                <a:sym typeface="+mn-lt"/>
              </a:rPr>
              <a:t>度数矩阵</a:t>
            </a:r>
            <a:r>
              <a:rPr lang="en-US" altLang="zh-CN" dirty="0">
                <a:sym typeface="+mn-lt"/>
              </a:rPr>
              <a:t>-</a:t>
            </a:r>
            <a:r>
              <a:rPr lang="zh-CN" altLang="en-US" dirty="0">
                <a:sym typeface="+mn-lt"/>
              </a:rPr>
              <a:t>邻接矩阵</a:t>
            </a:r>
          </a:p>
          <a:p>
            <a:r>
              <a:rPr lang="en-US" altLang="zh-CN" dirty="0">
                <a:sym typeface="+mn-lt"/>
              </a:rPr>
              <a:t>		    </a:t>
            </a:r>
            <a:r>
              <a:rPr lang="zh-CN" altLang="en-US" dirty="0">
                <a:sym typeface="+mn-lt"/>
              </a:rPr>
              <a:t>基尔霍夫矩阵的任意一个</a:t>
            </a:r>
            <a:r>
              <a:rPr lang="en-US" altLang="zh-CN" dirty="0">
                <a:sym typeface="+mn-lt"/>
              </a:rPr>
              <a:t>n-1</a:t>
            </a:r>
            <a:r>
              <a:rPr lang="zh-CN" altLang="en-US" dirty="0">
                <a:sym typeface="+mn-lt"/>
              </a:rPr>
              <a:t>阶主子</a:t>
            </a:r>
            <a:r>
              <a:rPr lang="en-US" altLang="zh-CN" dirty="0">
                <a:sym typeface="+mn-lt"/>
              </a:rPr>
              <a:t>		    </a:t>
            </a:r>
            <a:r>
              <a:rPr lang="zh-CN" altLang="en-US" dirty="0">
                <a:sym typeface="+mn-lt"/>
              </a:rPr>
              <a:t>式的行列式值就是生成树个数！</a:t>
            </a:r>
          </a:p>
          <a:p>
            <a:r>
              <a:rPr lang="zh-CN" altLang="en-US" dirty="0">
                <a:sym typeface="+mn-lt"/>
              </a:rPr>
              <a:t>扩展：连通图计数！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0" y="-5080"/>
            <a:ext cx="14131925" cy="6926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7819" y="641809"/>
            <a:ext cx="11906865" cy="6740307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ln w="3175">
                  <a:solidFill>
                    <a:schemeClr val="tx1">
                      <a:alpha val="7800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defRPr>
            </a:lvl1pPr>
          </a:lstStyle>
          <a:p>
            <a:r>
              <a:rPr lang="zh-CN" altLang="en-US" sz="2400" dirty="0">
                <a:sym typeface="+mn-lt"/>
              </a:rPr>
              <a:t>最小度限制生成树！要求某点的度数不能超过</a:t>
            </a:r>
            <a:r>
              <a:rPr lang="en-US" altLang="zh-CN" sz="2400" dirty="0">
                <a:sym typeface="+mn-lt"/>
              </a:rPr>
              <a:t>k!</a:t>
            </a:r>
          </a:p>
          <a:p>
            <a:r>
              <a:rPr lang="zh-CN" altLang="en-US" sz="2400" dirty="0">
                <a:sym typeface="+mn-lt"/>
              </a:rPr>
              <a:t>解法：</a:t>
            </a:r>
          </a:p>
          <a:p>
            <a:r>
              <a:rPr lang="zh-CN" altLang="en-US" sz="2400" dirty="0">
                <a:sym typeface="+mn-lt"/>
              </a:rPr>
              <a:t>第一步求解最小m度限制生成树：原图中去掉和V0相连的所有边，得到m个连通分量，而这m 个连通分量必须通过v0来连接，所以，在图G 的所有生成树中dT(v0)≥m。也就是说，当k&lt;m时，问题无解。对每个连通分量求一次最小生成树，对于每个连通分量V’，求一点v1，v1∈V',且ω(v0,v1)=min{ω(v0,v')|v'∈V'}，则该连通分量通过边(v1,v0)与v0相连。于是，我们就得到了一个m度限制生成树，不难证明，这就是最小m度限制生成树。</a:t>
            </a:r>
          </a:p>
          <a:p>
            <a:r>
              <a:rPr lang="zh-CN" altLang="en-US" sz="2400" dirty="0">
                <a:sym typeface="+mn-lt"/>
              </a:rPr>
              <a:t>第二步，由最小m度限制生成树，得到最小m+1度限制生成树，对于和V0相邻的点v，则可以知道一定会有一个环出现，只要找到这个环上的最大权边，用边(V0, v)替换掉，就可以得到一个m+1度限制生成树，枚举所有和V0相邻点v，找到替换后增加权值最小的一次替换，就可以求得m+1度限制生成树。。如果每添加一条边，都需要对环上的边一一枚</a:t>
            </a:r>
          </a:p>
          <a:p>
            <a:r>
              <a:rPr lang="zh-CN" altLang="en-US" sz="2400" dirty="0">
                <a:sym typeface="+mn-lt"/>
              </a:rPr>
              <a:t>举，时间复杂度将比较高，这里，动态规划就有了用武之地。设Best(v)为路径v0—v上与v0无关联且权值最大的边。定义father(v)为v的父结点，动态转移方程：Best(v)=max(Best(father(v)),ω(father(v),v))，边界条件为Best[v0]=-∞，Best[v’]=-∞| (v0,v’)∈E(T)。</a:t>
            </a:r>
          </a:p>
          <a:p>
            <a:r>
              <a:rPr lang="zh-CN" altLang="en-US" sz="2400" dirty="0">
                <a:sym typeface="+mn-lt"/>
              </a:rPr>
              <a:t>第三步, 当度为K的时候就可以退出了。</a:t>
            </a:r>
          </a:p>
          <a:p>
            <a:endParaRPr lang="zh-CN" altLang="en-US" sz="2400" dirty="0"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43644" y="-4524"/>
            <a:ext cx="5704205" cy="646331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ln w="3175">
                  <a:solidFill>
                    <a:schemeClr val="tx1">
                      <a:alpha val="7800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一些发生了异变的生成树！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1565713" y="1833880"/>
            <a:ext cx="738664" cy="38881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cs typeface="+mn-ea"/>
                <a:sym typeface="+mn-lt"/>
              </a:rPr>
              <a:t>“</a:t>
            </a:r>
            <a:r>
              <a:rPr lang="zh-CN" alt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cs typeface="+mn-ea"/>
                <a:sym typeface="+mn-lt"/>
              </a:rPr>
              <a:t>姐姐姐姐，为什么字体变橙色了啊。</a:t>
            </a:r>
            <a:r>
              <a:rPr lang="en-US" altLang="zh-CN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cs typeface="+mn-ea"/>
                <a:sym typeface="+mn-lt"/>
              </a:rPr>
              <a:t>”</a:t>
            </a:r>
          </a:p>
          <a:p>
            <a:r>
              <a:rPr lang="en-US" altLang="zh-CN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cs typeface="+mn-ea"/>
                <a:sym typeface="+mn-lt"/>
              </a:rPr>
              <a:t>“</a:t>
            </a:r>
            <a:r>
              <a:rPr lang="zh-CN" alt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cs typeface="+mn-ea"/>
                <a:sym typeface="+mn-lt"/>
              </a:rPr>
              <a:t>蕾姆蕾姆，这是异变啊</a:t>
            </a:r>
            <a:r>
              <a:rPr lang="en-US" altLang="zh-CN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cs typeface="+mn-ea"/>
                <a:sym typeface="+mn-lt"/>
              </a:rPr>
              <a:t>”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315" y="602615"/>
            <a:ext cx="1673860" cy="11366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55" y="-9525"/>
            <a:ext cx="12207240" cy="76987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86813" y="68827"/>
            <a:ext cx="11759381" cy="6740307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ln w="3175">
                  <a:solidFill>
                    <a:schemeClr val="tx1">
                      <a:alpha val="7800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defRPr>
            </a:lvl1pPr>
          </a:lstStyle>
          <a:p>
            <a:r>
              <a:rPr lang="zh-CN" altLang="en-US" sz="2400" dirty="0">
                <a:sym typeface="+mn-lt"/>
              </a:rPr>
              <a:t>最小比率生成树</a:t>
            </a:r>
            <a:r>
              <a:rPr lang="en-US" altLang="zh-CN" sz="2400" dirty="0">
                <a:sym typeface="+mn-lt"/>
              </a:rPr>
              <a:t>:</a:t>
            </a:r>
          </a:p>
          <a:p>
            <a:endParaRPr lang="en-US" altLang="zh-CN" sz="2400" dirty="0">
              <a:sym typeface="+mn-lt"/>
            </a:endParaRPr>
          </a:p>
          <a:p>
            <a:r>
              <a:rPr lang="en-US" altLang="zh-CN" sz="2400" dirty="0" err="1">
                <a:sym typeface="+mn-lt"/>
              </a:rPr>
              <a:t>概念</a:t>
            </a:r>
            <a:r>
              <a:rPr lang="en-US" altLang="zh-CN" sz="2400" dirty="0">
                <a:sym typeface="+mn-lt"/>
              </a:rPr>
              <a:t>:</a:t>
            </a:r>
          </a:p>
          <a:p>
            <a:r>
              <a:rPr lang="en-US" altLang="zh-CN" sz="2400" dirty="0">
                <a:sym typeface="+mn-lt"/>
              </a:rPr>
              <a:t>	</a:t>
            </a:r>
            <a:r>
              <a:rPr lang="en-US" altLang="zh-CN" sz="2400" dirty="0" err="1">
                <a:sym typeface="+mn-lt"/>
              </a:rPr>
              <a:t>有带权图G</a:t>
            </a:r>
            <a:r>
              <a:rPr lang="en-US" altLang="zh-CN" sz="2400" dirty="0">
                <a:sym typeface="+mn-lt"/>
              </a:rPr>
              <a:t>, </a:t>
            </a:r>
            <a:r>
              <a:rPr lang="en-US" altLang="zh-CN" sz="2400" dirty="0" err="1">
                <a:sym typeface="+mn-lt"/>
              </a:rPr>
              <a:t>对于图中每条边e</a:t>
            </a:r>
            <a:r>
              <a:rPr lang="en-US" altLang="zh-CN" sz="2400" dirty="0">
                <a:sym typeface="+mn-lt"/>
              </a:rPr>
              <a:t>[</a:t>
            </a:r>
            <a:r>
              <a:rPr lang="en-US" altLang="zh-CN" sz="2400" dirty="0" err="1">
                <a:sym typeface="+mn-lt"/>
              </a:rPr>
              <a:t>i</a:t>
            </a:r>
            <a:r>
              <a:rPr lang="en-US" altLang="zh-CN" sz="2400" dirty="0">
                <a:sym typeface="+mn-lt"/>
              </a:rPr>
              <a:t>], </a:t>
            </a:r>
            <a:r>
              <a:rPr lang="en-US" altLang="zh-CN" sz="2400" dirty="0" err="1">
                <a:sym typeface="+mn-lt"/>
              </a:rPr>
              <a:t>都有benifit</a:t>
            </a:r>
            <a:r>
              <a:rPr lang="en-US" altLang="zh-CN" sz="2400" dirty="0">
                <a:sym typeface="+mn-lt"/>
              </a:rPr>
              <a:t>[</a:t>
            </a:r>
            <a:r>
              <a:rPr lang="en-US" altLang="zh-CN" sz="2400" dirty="0" err="1">
                <a:sym typeface="+mn-lt"/>
              </a:rPr>
              <a:t>i</a:t>
            </a:r>
            <a:r>
              <a:rPr lang="en-US" altLang="zh-CN" sz="2400" dirty="0">
                <a:sym typeface="+mn-lt"/>
              </a:rPr>
              <a:t>](</a:t>
            </a:r>
            <a:r>
              <a:rPr lang="en-US" altLang="zh-CN" sz="2400" dirty="0" err="1">
                <a:sym typeface="+mn-lt"/>
              </a:rPr>
              <a:t>收入</a:t>
            </a:r>
            <a:r>
              <a:rPr lang="en-US" altLang="zh-CN" sz="2400" dirty="0">
                <a:sym typeface="+mn-lt"/>
              </a:rPr>
              <a:t>)</a:t>
            </a:r>
            <a:r>
              <a:rPr lang="en-US" altLang="zh-CN" sz="2400" dirty="0" err="1">
                <a:sym typeface="+mn-lt"/>
              </a:rPr>
              <a:t>和cost</a:t>
            </a:r>
            <a:r>
              <a:rPr lang="en-US" altLang="zh-CN" sz="2400" dirty="0">
                <a:sym typeface="+mn-lt"/>
              </a:rPr>
              <a:t>[</a:t>
            </a:r>
            <a:r>
              <a:rPr lang="en-US" altLang="zh-CN" sz="2400" dirty="0" err="1">
                <a:sym typeface="+mn-lt"/>
              </a:rPr>
              <a:t>i</a:t>
            </a:r>
            <a:r>
              <a:rPr lang="en-US" altLang="zh-CN" sz="2400" dirty="0">
                <a:sym typeface="+mn-lt"/>
              </a:rPr>
              <a:t>](</a:t>
            </a:r>
            <a:r>
              <a:rPr lang="en-US" altLang="zh-CN" sz="2400" dirty="0" err="1">
                <a:sym typeface="+mn-lt"/>
              </a:rPr>
              <a:t>花费</a:t>
            </a:r>
            <a:r>
              <a:rPr lang="en-US" altLang="zh-CN" sz="2400" dirty="0">
                <a:sym typeface="+mn-lt"/>
              </a:rPr>
              <a:t>), </a:t>
            </a:r>
            <a:r>
              <a:rPr lang="en-US" altLang="zh-CN" sz="2400" dirty="0" err="1">
                <a:sym typeface="+mn-lt"/>
              </a:rPr>
              <a:t>我们要求的是一棵</a:t>
            </a:r>
            <a:r>
              <a:rPr lang="en-US" altLang="zh-CN" sz="2400" dirty="0">
                <a:sym typeface="+mn-lt"/>
              </a:rPr>
              <a:t>	</a:t>
            </a:r>
            <a:r>
              <a:rPr lang="en-US" altLang="zh-CN" sz="2400" dirty="0" err="1">
                <a:sym typeface="+mn-lt"/>
              </a:rPr>
              <a:t>生成树T</a:t>
            </a:r>
            <a:r>
              <a:rPr lang="en-US" altLang="zh-CN" sz="2400" dirty="0">
                <a:sym typeface="+mn-lt"/>
              </a:rPr>
              <a:t>, </a:t>
            </a:r>
            <a:r>
              <a:rPr lang="en-US" altLang="zh-CN" sz="2400" dirty="0" err="1">
                <a:sym typeface="+mn-lt"/>
              </a:rPr>
              <a:t>它使得</a:t>
            </a:r>
            <a:r>
              <a:rPr lang="en-US" altLang="zh-CN" sz="2400" dirty="0">
                <a:sym typeface="+mn-lt"/>
              </a:rPr>
              <a:t> ∑(</a:t>
            </a:r>
            <a:r>
              <a:rPr lang="en-US" altLang="zh-CN" sz="2400" dirty="0" err="1">
                <a:sym typeface="+mn-lt"/>
              </a:rPr>
              <a:t>benifit</a:t>
            </a:r>
            <a:r>
              <a:rPr lang="en-US" altLang="zh-CN" sz="2400" dirty="0">
                <a:sym typeface="+mn-lt"/>
              </a:rPr>
              <a:t>[</a:t>
            </a:r>
            <a:r>
              <a:rPr lang="en-US" altLang="zh-CN" sz="2400" dirty="0" err="1">
                <a:sym typeface="+mn-lt"/>
              </a:rPr>
              <a:t>i</a:t>
            </a:r>
            <a:r>
              <a:rPr lang="en-US" altLang="zh-CN" sz="2400" dirty="0">
                <a:sym typeface="+mn-lt"/>
              </a:rPr>
              <a:t>]) / ∑(cost[</a:t>
            </a:r>
            <a:r>
              <a:rPr lang="en-US" altLang="zh-CN" sz="2400" dirty="0" err="1">
                <a:sym typeface="+mn-lt"/>
              </a:rPr>
              <a:t>i</a:t>
            </a:r>
            <a:r>
              <a:rPr lang="en-US" altLang="zh-CN" sz="2400" dirty="0">
                <a:sym typeface="+mn-lt"/>
              </a:rPr>
              <a:t>]), </a:t>
            </a:r>
            <a:r>
              <a:rPr lang="en-US" altLang="zh-CN" sz="2400" dirty="0" err="1">
                <a:sym typeface="+mn-lt"/>
              </a:rPr>
              <a:t>i∈T</a:t>
            </a:r>
            <a:r>
              <a:rPr lang="en-US" altLang="zh-CN" sz="2400" dirty="0">
                <a:sym typeface="+mn-lt"/>
              </a:rPr>
              <a:t> </a:t>
            </a:r>
            <a:r>
              <a:rPr lang="en-US" altLang="zh-CN" sz="2400" dirty="0" err="1">
                <a:sym typeface="+mn-lt"/>
              </a:rPr>
              <a:t>最大</a:t>
            </a:r>
            <a:r>
              <a:rPr lang="en-US" altLang="zh-CN" sz="2400" dirty="0">
                <a:sym typeface="+mn-lt"/>
              </a:rPr>
              <a:t>(</a:t>
            </a:r>
            <a:r>
              <a:rPr lang="en-US" altLang="zh-CN" sz="2400" dirty="0" err="1">
                <a:sym typeface="+mn-lt"/>
              </a:rPr>
              <a:t>或最小</a:t>
            </a:r>
            <a:r>
              <a:rPr lang="en-US" altLang="zh-CN" sz="2400" dirty="0">
                <a:sym typeface="+mn-lt"/>
              </a:rPr>
              <a:t>).</a:t>
            </a:r>
          </a:p>
          <a:p>
            <a:r>
              <a:rPr lang="zh-CN" altLang="en-US" sz="2400" dirty="0">
                <a:sym typeface="+mn-lt"/>
              </a:rPr>
              <a:t>解法</a:t>
            </a:r>
            <a:r>
              <a:rPr lang="en-US" altLang="zh-CN" sz="2400" dirty="0">
                <a:sym typeface="+mn-lt"/>
              </a:rPr>
              <a:t>:</a:t>
            </a:r>
          </a:p>
          <a:p>
            <a:r>
              <a:rPr lang="en-US" altLang="zh-CN" sz="2400" dirty="0">
                <a:sym typeface="+mn-lt"/>
              </a:rPr>
              <a:t>	</a:t>
            </a:r>
            <a:r>
              <a:rPr lang="en-US" altLang="zh-CN" sz="2400" dirty="0" err="1">
                <a:sym typeface="+mn-lt"/>
              </a:rPr>
              <a:t>设x</a:t>
            </a:r>
            <a:r>
              <a:rPr lang="en-US" altLang="zh-CN" sz="2400" dirty="0">
                <a:sym typeface="+mn-lt"/>
              </a:rPr>
              <a:t>[</a:t>
            </a:r>
            <a:r>
              <a:rPr lang="en-US" altLang="zh-CN" sz="2400" dirty="0" err="1">
                <a:sym typeface="+mn-lt"/>
              </a:rPr>
              <a:t>i</a:t>
            </a:r>
            <a:r>
              <a:rPr lang="en-US" altLang="zh-CN" sz="2400" dirty="0">
                <a:sym typeface="+mn-lt"/>
              </a:rPr>
              <a:t>]等于1或0, </a:t>
            </a:r>
            <a:r>
              <a:rPr lang="en-US" altLang="zh-CN" sz="2400" dirty="0" err="1">
                <a:sym typeface="+mn-lt"/>
              </a:rPr>
              <a:t>表示边e</a:t>
            </a:r>
            <a:r>
              <a:rPr lang="en-US" altLang="zh-CN" sz="2400" dirty="0">
                <a:sym typeface="+mn-lt"/>
              </a:rPr>
              <a:t>[</a:t>
            </a:r>
            <a:r>
              <a:rPr lang="en-US" altLang="zh-CN" sz="2400" dirty="0" err="1">
                <a:sym typeface="+mn-lt"/>
              </a:rPr>
              <a:t>i</a:t>
            </a:r>
            <a:r>
              <a:rPr lang="en-US" altLang="zh-CN" sz="2400" dirty="0">
                <a:sym typeface="+mn-lt"/>
              </a:rPr>
              <a:t>]</a:t>
            </a:r>
            <a:r>
              <a:rPr lang="en-US" altLang="zh-CN" sz="2400" dirty="0" err="1">
                <a:sym typeface="+mn-lt"/>
              </a:rPr>
              <a:t>是否属于生成树</a:t>
            </a:r>
            <a:r>
              <a:rPr lang="en-US" altLang="zh-CN" sz="2400" dirty="0">
                <a:sym typeface="+mn-lt"/>
              </a:rPr>
              <a:t>.</a:t>
            </a:r>
          </a:p>
          <a:p>
            <a:r>
              <a:rPr lang="en-US" altLang="zh-CN" sz="2400" dirty="0">
                <a:sym typeface="+mn-lt"/>
              </a:rPr>
              <a:t>	</a:t>
            </a:r>
            <a:r>
              <a:rPr lang="en-US" altLang="zh-CN" sz="2400" dirty="0" err="1">
                <a:sym typeface="+mn-lt"/>
              </a:rPr>
              <a:t>则我们所求的比率</a:t>
            </a:r>
            <a:r>
              <a:rPr lang="en-US" altLang="zh-CN" sz="2400" dirty="0">
                <a:sym typeface="+mn-lt"/>
              </a:rPr>
              <a:t> r = ∑(</a:t>
            </a:r>
            <a:r>
              <a:rPr lang="en-US" altLang="zh-CN" sz="2400" dirty="0" err="1">
                <a:sym typeface="+mn-lt"/>
              </a:rPr>
              <a:t>benifit</a:t>
            </a:r>
            <a:r>
              <a:rPr lang="en-US" altLang="zh-CN" sz="2400" dirty="0">
                <a:sym typeface="+mn-lt"/>
              </a:rPr>
              <a:t>[</a:t>
            </a:r>
            <a:r>
              <a:rPr lang="en-US" altLang="zh-CN" sz="2400" dirty="0" err="1">
                <a:sym typeface="+mn-lt"/>
              </a:rPr>
              <a:t>i</a:t>
            </a:r>
            <a:r>
              <a:rPr lang="en-US" altLang="zh-CN" sz="2400" dirty="0">
                <a:sym typeface="+mn-lt"/>
              </a:rPr>
              <a:t>] * x[</a:t>
            </a:r>
            <a:r>
              <a:rPr lang="en-US" altLang="zh-CN" sz="2400" dirty="0" err="1">
                <a:sym typeface="+mn-lt"/>
              </a:rPr>
              <a:t>i</a:t>
            </a:r>
            <a:r>
              <a:rPr lang="en-US" altLang="zh-CN" sz="2400" dirty="0">
                <a:sym typeface="+mn-lt"/>
              </a:rPr>
              <a:t>]) / ∑(cost[</a:t>
            </a:r>
            <a:r>
              <a:rPr lang="en-US" altLang="zh-CN" sz="2400" dirty="0" err="1">
                <a:sym typeface="+mn-lt"/>
              </a:rPr>
              <a:t>i</a:t>
            </a:r>
            <a:r>
              <a:rPr lang="en-US" altLang="zh-CN" sz="2400" dirty="0">
                <a:sym typeface="+mn-lt"/>
              </a:rPr>
              <a:t>] * x[</a:t>
            </a:r>
            <a:r>
              <a:rPr lang="en-US" altLang="zh-CN" sz="2400" dirty="0" err="1">
                <a:sym typeface="+mn-lt"/>
              </a:rPr>
              <a:t>i</a:t>
            </a:r>
            <a:r>
              <a:rPr lang="en-US" altLang="zh-CN" sz="2400" dirty="0">
                <a:sym typeface="+mn-lt"/>
              </a:rPr>
              <a:t>]), 0≤i&lt;m .</a:t>
            </a:r>
          </a:p>
          <a:p>
            <a:r>
              <a:rPr lang="en-US" altLang="zh-CN" sz="2400" dirty="0">
                <a:sym typeface="+mn-lt"/>
              </a:rPr>
              <a:t>	</a:t>
            </a:r>
            <a:r>
              <a:rPr lang="en-US" altLang="zh-CN" sz="2400" dirty="0" err="1">
                <a:sym typeface="+mn-lt"/>
              </a:rPr>
              <a:t>为了使</a:t>
            </a:r>
            <a:r>
              <a:rPr lang="en-US" altLang="zh-CN" sz="2400" dirty="0">
                <a:sym typeface="+mn-lt"/>
              </a:rPr>
              <a:t> r </a:t>
            </a:r>
            <a:r>
              <a:rPr lang="en-US" altLang="zh-CN" sz="2400" dirty="0" err="1">
                <a:sym typeface="+mn-lt"/>
              </a:rPr>
              <a:t>最大</a:t>
            </a:r>
            <a:r>
              <a:rPr lang="en-US" altLang="zh-CN" sz="2400" dirty="0">
                <a:sym typeface="+mn-lt"/>
              </a:rPr>
              <a:t>, </a:t>
            </a:r>
            <a:r>
              <a:rPr lang="en-US" altLang="zh-CN" sz="2400" dirty="0" err="1">
                <a:sym typeface="+mn-lt"/>
              </a:rPr>
              <a:t>设计一个子问题</a:t>
            </a:r>
            <a:r>
              <a:rPr lang="en-US" altLang="zh-CN" sz="2400" dirty="0">
                <a:sym typeface="+mn-lt"/>
              </a:rPr>
              <a:t>---&gt; 让 z = ∑(</a:t>
            </a:r>
            <a:r>
              <a:rPr lang="en-US" altLang="zh-CN" sz="2400" dirty="0" err="1">
                <a:sym typeface="+mn-lt"/>
              </a:rPr>
              <a:t>benifit</a:t>
            </a:r>
            <a:r>
              <a:rPr lang="en-US" altLang="zh-CN" sz="2400" dirty="0">
                <a:sym typeface="+mn-lt"/>
              </a:rPr>
              <a:t>[</a:t>
            </a:r>
            <a:r>
              <a:rPr lang="en-US" altLang="zh-CN" sz="2400" dirty="0" err="1">
                <a:sym typeface="+mn-lt"/>
              </a:rPr>
              <a:t>i</a:t>
            </a:r>
            <a:r>
              <a:rPr lang="en-US" altLang="zh-CN" sz="2400" dirty="0">
                <a:sym typeface="+mn-lt"/>
              </a:rPr>
              <a:t>] * x[</a:t>
            </a:r>
            <a:r>
              <a:rPr lang="en-US" altLang="zh-CN" sz="2400" dirty="0" err="1">
                <a:sym typeface="+mn-lt"/>
              </a:rPr>
              <a:t>i</a:t>
            </a:r>
            <a:r>
              <a:rPr lang="en-US" altLang="zh-CN" sz="2400" dirty="0">
                <a:sym typeface="+mn-lt"/>
              </a:rPr>
              <a:t>]) - l * ∑(cost[</a:t>
            </a:r>
            <a:r>
              <a:rPr lang="en-US" altLang="zh-CN" sz="2400" dirty="0" err="1">
                <a:sym typeface="+mn-lt"/>
              </a:rPr>
              <a:t>i</a:t>
            </a:r>
            <a:r>
              <a:rPr lang="en-US" altLang="zh-CN" sz="2400" dirty="0">
                <a:sym typeface="+mn-lt"/>
              </a:rPr>
              <a:t>] *x[</a:t>
            </a:r>
            <a:r>
              <a:rPr lang="en-US" altLang="zh-CN" sz="2400" dirty="0" err="1">
                <a:sym typeface="+mn-lt"/>
              </a:rPr>
              <a:t>i</a:t>
            </a:r>
            <a:r>
              <a:rPr lang="en-US" altLang="zh-CN" sz="2400" dirty="0">
                <a:sym typeface="+mn-lt"/>
              </a:rPr>
              <a:t>]) = ∑(d[</a:t>
            </a:r>
            <a:r>
              <a:rPr lang="en-US" altLang="zh-CN" sz="2400" dirty="0" err="1">
                <a:sym typeface="+mn-lt"/>
              </a:rPr>
              <a:t>i</a:t>
            </a:r>
            <a:r>
              <a:rPr lang="en-US" altLang="zh-CN" sz="2400" dirty="0">
                <a:sym typeface="+mn-lt"/>
              </a:rPr>
              <a:t>] * x[</a:t>
            </a:r>
            <a:r>
              <a:rPr lang="en-US" altLang="zh-CN" sz="2400" dirty="0" err="1">
                <a:sym typeface="+mn-lt"/>
              </a:rPr>
              <a:t>i</a:t>
            </a:r>
            <a:r>
              <a:rPr lang="en-US" altLang="zh-CN" sz="2400" dirty="0">
                <a:sym typeface="+mn-lt"/>
              </a:rPr>
              <a:t>]) 	</a:t>
            </a:r>
            <a:r>
              <a:rPr lang="en-US" altLang="zh-CN" sz="2400" dirty="0" err="1">
                <a:sym typeface="+mn-lt"/>
              </a:rPr>
              <a:t>最大</a:t>
            </a:r>
            <a:r>
              <a:rPr lang="en-US" altLang="zh-CN" sz="2400" dirty="0">
                <a:sym typeface="+mn-lt"/>
              </a:rPr>
              <a:t> (d[</a:t>
            </a:r>
            <a:r>
              <a:rPr lang="en-US" altLang="zh-CN" sz="2400" dirty="0" err="1">
                <a:sym typeface="+mn-lt"/>
              </a:rPr>
              <a:t>i</a:t>
            </a:r>
            <a:r>
              <a:rPr lang="en-US" altLang="zh-CN" sz="2400" dirty="0">
                <a:sym typeface="+mn-lt"/>
              </a:rPr>
              <a:t>] = </a:t>
            </a:r>
            <a:r>
              <a:rPr lang="en-US" altLang="zh-CN" sz="2400" dirty="0" err="1">
                <a:sym typeface="+mn-lt"/>
              </a:rPr>
              <a:t>benifit</a:t>
            </a:r>
            <a:r>
              <a:rPr lang="en-US" altLang="zh-CN" sz="2400" dirty="0">
                <a:sym typeface="+mn-lt"/>
              </a:rPr>
              <a:t>[</a:t>
            </a:r>
            <a:r>
              <a:rPr lang="en-US" altLang="zh-CN" sz="2400" dirty="0" err="1">
                <a:sym typeface="+mn-lt"/>
              </a:rPr>
              <a:t>i</a:t>
            </a:r>
            <a:r>
              <a:rPr lang="en-US" altLang="zh-CN" sz="2400" dirty="0">
                <a:sym typeface="+mn-lt"/>
              </a:rPr>
              <a:t>] - l * cost[</a:t>
            </a:r>
            <a:r>
              <a:rPr lang="en-US" altLang="zh-CN" sz="2400" dirty="0" err="1">
                <a:sym typeface="+mn-lt"/>
              </a:rPr>
              <a:t>i</a:t>
            </a:r>
            <a:r>
              <a:rPr lang="en-US" altLang="zh-CN" sz="2400" dirty="0">
                <a:sym typeface="+mn-lt"/>
              </a:rPr>
              <a:t>]) , </a:t>
            </a:r>
            <a:r>
              <a:rPr lang="en-US" altLang="zh-CN" sz="2400" dirty="0" err="1">
                <a:sym typeface="+mn-lt"/>
              </a:rPr>
              <a:t>并记为z</a:t>
            </a:r>
            <a:r>
              <a:rPr lang="en-US" altLang="zh-CN" sz="2400" dirty="0">
                <a:sym typeface="+mn-lt"/>
              </a:rPr>
              <a:t>(l). </a:t>
            </a:r>
            <a:r>
              <a:rPr lang="en-US" altLang="zh-CN" sz="2400" dirty="0" err="1">
                <a:sym typeface="+mn-lt"/>
              </a:rPr>
              <a:t>我们可以兴高采烈地把z</a:t>
            </a:r>
            <a:r>
              <a:rPr lang="en-US" altLang="zh-CN" sz="2400" dirty="0">
                <a:sym typeface="+mn-lt"/>
              </a:rPr>
              <a:t>(l)</a:t>
            </a:r>
            <a:r>
              <a:rPr lang="en-US" altLang="zh-CN" sz="2400" dirty="0" err="1">
                <a:sym typeface="+mn-lt"/>
              </a:rPr>
              <a:t>看做以d为边权的</a:t>
            </a:r>
            <a:r>
              <a:rPr lang="en-US" altLang="zh-CN" sz="2400" dirty="0">
                <a:sym typeface="+mn-lt"/>
              </a:rPr>
              <a:t>	</a:t>
            </a:r>
            <a:r>
              <a:rPr lang="en-US" altLang="zh-CN" sz="2400" dirty="0" err="1">
                <a:sym typeface="+mn-lt"/>
              </a:rPr>
              <a:t>最大生成树的总权值</a:t>
            </a:r>
            <a:r>
              <a:rPr lang="en-US" altLang="zh-CN" sz="2400" dirty="0">
                <a:sym typeface="+mn-lt"/>
              </a:rPr>
              <a:t>.</a:t>
            </a:r>
          </a:p>
          <a:p>
            <a:r>
              <a:rPr lang="en-US" altLang="zh-CN" sz="2400" dirty="0" err="1">
                <a:sym typeface="+mn-lt"/>
              </a:rPr>
              <a:t>然后明确两个性质</a:t>
            </a:r>
            <a:r>
              <a:rPr lang="en-US" altLang="zh-CN" sz="2400" dirty="0">
                <a:sym typeface="+mn-lt"/>
              </a:rPr>
              <a:t>:</a:t>
            </a:r>
          </a:p>
          <a:p>
            <a:r>
              <a:rPr lang="en-US" altLang="zh-CN" sz="2400" dirty="0">
                <a:sym typeface="+mn-lt"/>
              </a:rPr>
              <a:t>　1.  </a:t>
            </a:r>
            <a:r>
              <a:rPr lang="en-US" altLang="zh-CN" sz="2400" dirty="0" err="1">
                <a:sym typeface="+mn-lt"/>
              </a:rPr>
              <a:t>z单调递减</a:t>
            </a:r>
            <a:endParaRPr lang="en-US" altLang="zh-CN" sz="2400" dirty="0">
              <a:sym typeface="+mn-lt"/>
            </a:endParaRPr>
          </a:p>
          <a:p>
            <a:r>
              <a:rPr lang="en-US" altLang="zh-CN" sz="2400" dirty="0">
                <a:sym typeface="+mn-lt"/>
              </a:rPr>
              <a:t>　　</a:t>
            </a:r>
            <a:r>
              <a:rPr lang="en-US" altLang="zh-CN" sz="2400" dirty="0" err="1">
                <a:sym typeface="+mn-lt"/>
              </a:rPr>
              <a:t>证明</a:t>
            </a:r>
            <a:r>
              <a:rPr lang="en-US" altLang="zh-CN" sz="2400" dirty="0">
                <a:sym typeface="+mn-lt"/>
              </a:rPr>
              <a:t>: </a:t>
            </a:r>
            <a:r>
              <a:rPr lang="en-US" altLang="zh-CN" sz="2400" dirty="0" err="1">
                <a:sym typeface="+mn-lt"/>
              </a:rPr>
              <a:t>因为cost为正数</a:t>
            </a:r>
            <a:r>
              <a:rPr lang="en-US" altLang="zh-CN" sz="2400" dirty="0">
                <a:sym typeface="+mn-lt"/>
              </a:rPr>
              <a:t>, </a:t>
            </a:r>
            <a:r>
              <a:rPr lang="en-US" altLang="zh-CN" sz="2400" dirty="0" err="1">
                <a:sym typeface="+mn-lt"/>
              </a:rPr>
              <a:t>所以z随l的减小而增大</a:t>
            </a:r>
            <a:r>
              <a:rPr lang="en-US" altLang="zh-CN" sz="2400" dirty="0">
                <a:sym typeface="+mn-lt"/>
              </a:rPr>
              <a:t>.</a:t>
            </a:r>
          </a:p>
          <a:p>
            <a:r>
              <a:rPr lang="en-US" altLang="zh-CN" sz="2400" dirty="0">
                <a:sym typeface="+mn-lt"/>
              </a:rPr>
              <a:t>　2.  z( max(r) ) = 0</a:t>
            </a:r>
          </a:p>
          <a:p>
            <a:r>
              <a:rPr lang="en-US" altLang="zh-CN" sz="2400" dirty="0">
                <a:sym typeface="+mn-lt"/>
              </a:rPr>
              <a:t>　　</a:t>
            </a:r>
            <a:r>
              <a:rPr lang="en-US" altLang="zh-CN" sz="2400" dirty="0" err="1">
                <a:sym typeface="+mn-lt"/>
              </a:rPr>
              <a:t>证明</a:t>
            </a:r>
            <a:r>
              <a:rPr lang="en-US" altLang="zh-CN" sz="2400" dirty="0">
                <a:sym typeface="+mn-lt"/>
              </a:rPr>
              <a:t>: </a:t>
            </a:r>
            <a:r>
              <a:rPr lang="en-US" altLang="zh-CN" sz="2400" dirty="0" err="1">
                <a:sym typeface="+mn-lt"/>
              </a:rPr>
              <a:t>若z</a:t>
            </a:r>
            <a:r>
              <a:rPr lang="en-US" altLang="zh-CN" sz="2400" dirty="0">
                <a:sym typeface="+mn-lt"/>
              </a:rPr>
              <a:t>( max(r) ) &lt; 0, ∑(</a:t>
            </a:r>
            <a:r>
              <a:rPr lang="en-US" altLang="zh-CN" sz="2400" dirty="0" err="1">
                <a:sym typeface="+mn-lt"/>
              </a:rPr>
              <a:t>benifit</a:t>
            </a:r>
            <a:r>
              <a:rPr lang="en-US" altLang="zh-CN" sz="2400" dirty="0">
                <a:sym typeface="+mn-lt"/>
              </a:rPr>
              <a:t>[</a:t>
            </a:r>
            <a:r>
              <a:rPr lang="en-US" altLang="zh-CN" sz="2400" dirty="0" err="1">
                <a:sym typeface="+mn-lt"/>
              </a:rPr>
              <a:t>i</a:t>
            </a:r>
            <a:r>
              <a:rPr lang="en-US" altLang="zh-CN" sz="2400" dirty="0">
                <a:sym typeface="+mn-lt"/>
              </a:rPr>
              <a:t>] * x[</a:t>
            </a:r>
            <a:r>
              <a:rPr lang="en-US" altLang="zh-CN" sz="2400" dirty="0" err="1">
                <a:sym typeface="+mn-lt"/>
              </a:rPr>
              <a:t>i</a:t>
            </a:r>
            <a:r>
              <a:rPr lang="en-US" altLang="zh-CN" sz="2400" dirty="0">
                <a:sym typeface="+mn-lt"/>
              </a:rPr>
              <a:t>]) - max(r) * ∑(cost[</a:t>
            </a:r>
            <a:r>
              <a:rPr lang="en-US" altLang="zh-CN" sz="2400" dirty="0" err="1">
                <a:sym typeface="+mn-lt"/>
              </a:rPr>
              <a:t>i</a:t>
            </a:r>
            <a:r>
              <a:rPr lang="en-US" altLang="zh-CN" sz="2400" dirty="0">
                <a:sym typeface="+mn-lt"/>
              </a:rPr>
              <a:t>] * x[</a:t>
            </a:r>
            <a:r>
              <a:rPr lang="en-US" altLang="zh-CN" sz="2400" dirty="0" err="1">
                <a:sym typeface="+mn-lt"/>
              </a:rPr>
              <a:t>i</a:t>
            </a:r>
            <a:r>
              <a:rPr lang="en-US" altLang="zh-CN" sz="2400" dirty="0">
                <a:sym typeface="+mn-lt"/>
              </a:rPr>
              <a:t>]) &lt; 0, </a:t>
            </a:r>
            <a:r>
              <a:rPr lang="en-US" altLang="zh-CN" sz="2400" dirty="0" err="1">
                <a:sym typeface="+mn-lt"/>
              </a:rPr>
              <a:t>可化为</a:t>
            </a:r>
            <a:r>
              <a:rPr lang="en-US" altLang="zh-CN" sz="2400" dirty="0">
                <a:sym typeface="+mn-lt"/>
              </a:rPr>
              <a:t> max(r) &lt; max(r). </a:t>
            </a:r>
            <a:r>
              <a:rPr lang="en-US" altLang="zh-CN" sz="2400" dirty="0" err="1">
                <a:sym typeface="+mn-lt"/>
              </a:rPr>
              <a:t>矛盾</a:t>
            </a:r>
            <a:r>
              <a:rPr lang="en-US" altLang="zh-CN" sz="2400" dirty="0">
                <a:sym typeface="+mn-lt"/>
              </a:rPr>
              <a:t>;</a:t>
            </a:r>
          </a:p>
          <a:p>
            <a:r>
              <a:rPr lang="en-US" altLang="zh-CN" sz="2400" dirty="0">
                <a:sym typeface="+mn-lt"/>
              </a:rPr>
              <a:t>　　        </a:t>
            </a:r>
            <a:r>
              <a:rPr lang="en-US" altLang="zh-CN" sz="2400" dirty="0" err="1">
                <a:sym typeface="+mn-lt"/>
              </a:rPr>
              <a:t>若z</a:t>
            </a:r>
            <a:r>
              <a:rPr lang="en-US" altLang="zh-CN" sz="2400" dirty="0">
                <a:sym typeface="+mn-lt"/>
              </a:rPr>
              <a:t>( max(r) ) &gt;= 0, 根据性质1, </a:t>
            </a:r>
            <a:r>
              <a:rPr lang="en-US" altLang="zh-CN" sz="2400" dirty="0" err="1">
                <a:sym typeface="+mn-lt"/>
              </a:rPr>
              <a:t>当z</a:t>
            </a:r>
            <a:r>
              <a:rPr lang="en-US" altLang="zh-CN" sz="2400" dirty="0">
                <a:sym typeface="+mn-lt"/>
              </a:rPr>
              <a:t> = 0 </a:t>
            </a:r>
            <a:r>
              <a:rPr lang="en-US" altLang="zh-CN" sz="2400" dirty="0" err="1">
                <a:sym typeface="+mn-lt"/>
              </a:rPr>
              <a:t>时r最大</a:t>
            </a:r>
            <a:r>
              <a:rPr lang="en-US" altLang="zh-CN" sz="2400" dirty="0">
                <a:sym typeface="+mn-lt"/>
              </a:rPr>
              <a:t>.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" y="-9525"/>
            <a:ext cx="12233275" cy="763460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943735" y="168593"/>
            <a:ext cx="7514590" cy="645160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ln w="3175">
                  <a:solidFill>
                    <a:schemeClr val="tx1">
                      <a:alpha val="7800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sym typeface="+mn-lt"/>
              </a:rPr>
              <a:t>道中符：【パーフェクト</a:t>
            </a: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  <a:sym typeface="+mn-lt"/>
              </a:rPr>
              <a:t>-</a:t>
            </a:r>
            <a:r>
              <a:rPr lang="en-US" altLang="zh-CN" dirty="0" err="1">
                <a:solidFill>
                  <a:schemeClr val="accent2">
                    <a:lumMod val="60000"/>
                    <a:lumOff val="40000"/>
                  </a:schemeClr>
                </a:solidFill>
                <a:sym typeface="+mn-lt"/>
              </a:rPr>
              <a:t>tarjan</a:t>
            </a:r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sym typeface="+mn-lt"/>
              </a:rPr>
              <a:t>】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1628" y="813753"/>
            <a:ext cx="12110372" cy="6186309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ln w="3175">
                  <a:solidFill>
                    <a:schemeClr val="tx1">
                      <a:alpha val="7800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sym typeface="+mn-lt"/>
              </a:rPr>
              <a:t>啊，大概你们后面只看懂了</a:t>
            </a:r>
            <a:r>
              <a:rPr lang="en-US" altLang="zh-CN" dirty="0" err="1">
                <a:solidFill>
                  <a:schemeClr val="accent2">
                    <a:lumMod val="60000"/>
                    <a:lumOff val="40000"/>
                  </a:schemeClr>
                </a:solidFill>
                <a:sym typeface="+mn-lt"/>
              </a:rPr>
              <a:t>tarjan</a:t>
            </a:r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sym typeface="+mn-lt"/>
              </a:rPr>
              <a:t>吧。。</a:t>
            </a:r>
          </a:p>
          <a:p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sym typeface="+mn-lt"/>
              </a:rPr>
              <a:t>嘛，没关系。。。。</a:t>
            </a:r>
          </a:p>
          <a:p>
            <a:endParaRPr lang="zh-CN" altLang="en-US" dirty="0">
              <a:solidFill>
                <a:schemeClr val="accent2">
                  <a:lumMod val="60000"/>
                  <a:lumOff val="40000"/>
                </a:schemeClr>
              </a:solidFill>
              <a:sym typeface="+mn-lt"/>
            </a:endParaRPr>
          </a:p>
          <a:p>
            <a:r>
              <a:rPr lang="en-US" altLang="zh-CN" dirty="0" err="1">
                <a:solidFill>
                  <a:schemeClr val="accent2">
                    <a:lumMod val="60000"/>
                    <a:lumOff val="40000"/>
                  </a:schemeClr>
                </a:solidFill>
                <a:sym typeface="+mn-lt"/>
              </a:rPr>
              <a:t>tarjan</a:t>
            </a:r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sym typeface="+mn-lt"/>
              </a:rPr>
              <a:t>的用途非常广泛！但是却很难被真正理解！</a:t>
            </a:r>
          </a:p>
          <a:p>
            <a:endParaRPr lang="zh-CN" altLang="en-US" dirty="0">
              <a:solidFill>
                <a:schemeClr val="accent2">
                  <a:lumMod val="60000"/>
                  <a:lumOff val="40000"/>
                </a:schemeClr>
              </a:solidFill>
              <a:sym typeface="+mn-lt"/>
            </a:endParaRPr>
          </a:p>
          <a:p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sym typeface="+mn-lt"/>
              </a:rPr>
              <a:t>关键在于时间戳的概念！</a:t>
            </a:r>
          </a:p>
          <a:p>
            <a:endParaRPr lang="zh-CN" altLang="en-US" dirty="0">
              <a:solidFill>
                <a:schemeClr val="accent2">
                  <a:lumMod val="60000"/>
                  <a:lumOff val="40000"/>
                </a:schemeClr>
              </a:solidFill>
              <a:sym typeface="+mn-lt"/>
            </a:endParaRPr>
          </a:p>
          <a:p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sym typeface="+mn-lt"/>
              </a:rPr>
              <a:t>只有一个缩环的板子是不行的！它还可以求桥求割点！</a:t>
            </a:r>
          </a:p>
          <a:p>
            <a:endParaRPr lang="zh-CN" altLang="en-US" dirty="0">
              <a:solidFill>
                <a:schemeClr val="accent2">
                  <a:lumMod val="60000"/>
                  <a:lumOff val="40000"/>
                </a:schemeClr>
              </a:solidFill>
              <a:sym typeface="+mn-lt"/>
            </a:endParaRPr>
          </a:p>
          <a:p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sym typeface="+mn-lt"/>
              </a:rPr>
              <a:t>不放代码了，大家自己感受好了，因为变形实在太多放板子反而不好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495" y="2850514"/>
            <a:ext cx="3047365" cy="19145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Calibri"/>
        <a:ea typeface="方正喵呜体"/>
        <a:cs typeface=""/>
      </a:majorFont>
      <a:minorFont>
        <a:latin typeface="Calibri"/>
        <a:ea typeface="方正喵呜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1748</Words>
  <Application>Microsoft Office PowerPoint</Application>
  <PresentationFormat>宽屏</PresentationFormat>
  <Paragraphs>156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7" baseType="lpstr">
      <vt:lpstr>Calibri</vt:lpstr>
      <vt:lpstr>Arial</vt:lpstr>
      <vt:lpstr>方正喵呜体</vt:lpstr>
      <vt:lpstr>Office 主题</vt:lpstr>
      <vt:lpstr>CHの完美图论教室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CHの完美图论教室</dc:title>
  <dc:creator/>
  <cp:lastModifiedBy>Peter</cp:lastModifiedBy>
  <cp:revision>9</cp:revision>
  <dcterms:created xsi:type="dcterms:W3CDTF">2015-05-05T08:02:00Z</dcterms:created>
  <dcterms:modified xsi:type="dcterms:W3CDTF">2016-07-25T11:07:43Z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2052-10.1.0.5740</vt:lpwstr>
  </property>
</Properties>
</file>